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6" r:id="rId3"/>
    <p:sldId id="304" r:id="rId4"/>
    <p:sldId id="315" r:id="rId5"/>
    <p:sldId id="319" r:id="rId6"/>
    <p:sldId id="305" r:id="rId7"/>
    <p:sldId id="313" r:id="rId8"/>
    <p:sldId id="314" r:id="rId9"/>
    <p:sldId id="312" r:id="rId10"/>
    <p:sldId id="316" r:id="rId11"/>
    <p:sldId id="261" r:id="rId12"/>
    <p:sldId id="262" r:id="rId13"/>
    <p:sldId id="287" r:id="rId14"/>
    <p:sldId id="263" r:id="rId15"/>
    <p:sldId id="265" r:id="rId16"/>
    <p:sldId id="266" r:id="rId17"/>
    <p:sldId id="302" r:id="rId18"/>
    <p:sldId id="299" r:id="rId19"/>
    <p:sldId id="283" r:id="rId20"/>
    <p:sldId id="285" r:id="rId21"/>
    <p:sldId id="284" r:id="rId22"/>
    <p:sldId id="301" r:id="rId23"/>
    <p:sldId id="290" r:id="rId24"/>
    <p:sldId id="289" r:id="rId25"/>
    <p:sldId id="317" r:id="rId26"/>
    <p:sldId id="268" r:id="rId27"/>
    <p:sldId id="300" r:id="rId28"/>
    <p:sldId id="303" r:id="rId29"/>
    <p:sldId id="321" r:id="rId30"/>
    <p:sldId id="288" r:id="rId31"/>
    <p:sldId id="292" r:id="rId32"/>
    <p:sldId id="294" r:id="rId33"/>
    <p:sldId id="295" r:id="rId34"/>
    <p:sldId id="307" r:id="rId35"/>
  </p:sldIdLst>
  <p:sldSz cx="9144000" cy="6858000" type="screen4x3"/>
  <p:notesSz cx="6858000" cy="9144000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C0C0C0"/>
    <a:srgbClr val="C35A19"/>
    <a:srgbClr val="A52D05"/>
    <a:srgbClr val="FF7800"/>
    <a:srgbClr val="CC3300"/>
    <a:srgbClr val="FF9900"/>
    <a:srgbClr val="F5AF32"/>
    <a:srgbClr val="003399"/>
    <a:srgbClr val="F5A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156" autoAdjust="0"/>
  </p:normalViewPr>
  <p:slideViewPr>
    <p:cSldViewPr>
      <p:cViewPr varScale="1">
        <p:scale>
          <a:sx n="100" d="100"/>
          <a:sy n="100" d="100"/>
        </p:scale>
        <p:origin x="-19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4F67AC48-5417-40C3-9ABB-13D930E492C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81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endParaRPr lang="de-A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endParaRPr lang="de-AT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Textmasterformate durch Klicken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endParaRPr lang="de-AT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92D420B2-0CCA-4090-A364-B9D6599B9888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5451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63C5A4-36B2-4BF0-B982-7568FFAFF659}" type="slidenum">
              <a:rPr lang="de-AT"/>
              <a:pPr/>
              <a:t>1</a:t>
            </a:fld>
            <a:endParaRPr lang="de-AT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5E496-794B-4659-BB7D-1446F9B5E659}" type="slidenum">
              <a:rPr lang="de-AT"/>
              <a:pPr/>
              <a:t>26</a:t>
            </a:fld>
            <a:endParaRPr lang="de-AT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F7990E-6E26-4616-B32E-F101E4F49A48}" type="slidenum">
              <a:rPr lang="de-AT" smtClean="0"/>
              <a:pPr>
                <a:defRPr/>
              </a:pPr>
              <a:t>34</a:t>
            </a:fld>
            <a:endParaRPr lang="de-AT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68160-B686-46F0-B921-56238D4E0E5E}" type="slidenum">
              <a:rPr lang="de-AT"/>
              <a:pPr/>
              <a:t>11</a:t>
            </a:fld>
            <a:endParaRPr lang="de-AT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A017C-C277-4477-9320-2A31DC7F37C8}" type="slidenum">
              <a:rPr lang="de-AT"/>
              <a:pPr/>
              <a:t>12</a:t>
            </a:fld>
            <a:endParaRPr lang="de-AT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1E069-AFC3-4DCC-98E6-398B6107DDB0}" type="slidenum">
              <a:rPr lang="de-AT"/>
              <a:pPr/>
              <a:t>14</a:t>
            </a:fld>
            <a:endParaRPr lang="de-AT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9FFDA-6266-4A90-995F-433C8E69E6C7}" type="slidenum">
              <a:rPr lang="de-AT"/>
              <a:pPr/>
              <a:t>15</a:t>
            </a:fld>
            <a:endParaRPr lang="de-AT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E3828-C64F-4C59-835E-E00BE6435FD5}" type="slidenum">
              <a:rPr lang="de-AT"/>
              <a:pPr/>
              <a:t>16</a:t>
            </a:fld>
            <a:endParaRPr lang="de-AT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E58DC-7A38-4CDC-9B65-46A446EF97B5}" type="slidenum">
              <a:rPr lang="de-AT"/>
              <a:pPr/>
              <a:t>19</a:t>
            </a:fld>
            <a:endParaRPr lang="de-AT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E58DC-7A38-4CDC-9B65-46A446EF97B5}" type="slidenum">
              <a:rPr lang="de-AT"/>
              <a:pPr/>
              <a:t>20</a:t>
            </a:fld>
            <a:endParaRPr lang="de-AT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E58DC-7A38-4CDC-9B65-46A446EF97B5}" type="slidenum">
              <a:rPr lang="de-AT"/>
              <a:pPr/>
              <a:t>21</a:t>
            </a:fld>
            <a:endParaRPr lang="de-AT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ChangeArrowheads="1"/>
          </p:cNvSpPr>
          <p:nvPr userDrawn="1"/>
        </p:nvSpPr>
        <p:spPr bwMode="auto">
          <a:xfrm>
            <a:off x="1763713" y="1196975"/>
            <a:ext cx="7380287" cy="2303463"/>
          </a:xfrm>
          <a:prstGeom prst="rect">
            <a:avLst/>
          </a:prstGeom>
          <a:solidFill>
            <a:srgbClr val="FAEB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rgbClr val="F0D7A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u="none">
              <a:solidFill>
                <a:srgbClr val="FAEBD2"/>
              </a:solidFill>
            </a:endParaRPr>
          </a:p>
        </p:txBody>
      </p:sp>
      <p:sp>
        <p:nvSpPr>
          <p:cNvPr id="5137" name="Rectangle 17"/>
          <p:cNvSpPr>
            <a:spLocks noChangeArrowheads="1"/>
          </p:cNvSpPr>
          <p:nvPr userDrawn="1"/>
        </p:nvSpPr>
        <p:spPr bwMode="auto">
          <a:xfrm>
            <a:off x="0" y="1196975"/>
            <a:ext cx="1763713" cy="2303463"/>
          </a:xfrm>
          <a:prstGeom prst="rect">
            <a:avLst/>
          </a:prstGeom>
          <a:solidFill>
            <a:srgbClr val="F0D7A0"/>
          </a:solidFill>
          <a:ln w="9525">
            <a:solidFill>
              <a:srgbClr val="F5E1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 sz="1200" b="1" u="none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1196975"/>
            <a:ext cx="4248150" cy="2232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AT" noProof="0" smtClean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933825"/>
            <a:ext cx="5400675" cy="1871663"/>
          </a:xfrm>
        </p:spPr>
        <p:txBody>
          <a:bodyPr/>
          <a:lstStyle>
            <a:lvl1pPr marL="0" indent="0">
              <a:lnSpc>
                <a:spcPct val="95000"/>
              </a:lnSpc>
              <a:buFont typeface="Wingdings" pitchFamily="2" charset="2"/>
              <a:buNone/>
              <a:defRPr sz="1500" b="1"/>
            </a:lvl1pPr>
          </a:lstStyle>
          <a:p>
            <a:pPr lvl="0"/>
            <a:r>
              <a:rPr lang="de-AT" noProof="0" smtClean="0"/>
              <a:t>Formatvorlage des Untertitelmasters durch Klicken bearbeiten</a:t>
            </a:r>
          </a:p>
        </p:txBody>
      </p:sp>
      <p:pic>
        <p:nvPicPr>
          <p:cNvPr id="5127" name="Picture 7" descr="Icon Company 640 x 640 (yellow)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341438"/>
            <a:ext cx="2016125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Text Box 27"/>
          <p:cNvSpPr txBox="1">
            <a:spLocks noChangeArrowheads="1"/>
          </p:cNvSpPr>
          <p:nvPr userDrawn="1"/>
        </p:nvSpPr>
        <p:spPr bwMode="auto">
          <a:xfrm rot="16200000">
            <a:off x="160338" y="1900238"/>
            <a:ext cx="23939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5400" b="1" u="none">
                <a:solidFill>
                  <a:srgbClr val="FAEBD2"/>
                </a:solidFill>
              </a:rPr>
              <a:t>3dtv.at</a:t>
            </a:r>
            <a:endParaRPr lang="de-AT" sz="5400" b="1" u="none">
              <a:solidFill>
                <a:srgbClr val="FAEBD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4AD148-6354-4DEF-B275-0B7BD7EB2A7D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4395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00250" cy="61547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849937" cy="61547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5DFB3C-4FD9-4AE9-AAD5-4D1F0467169F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521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713" y="0"/>
            <a:ext cx="6923087" cy="10525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4213" y="1628775"/>
            <a:ext cx="38481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84713" y="1628775"/>
            <a:ext cx="38481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50825" y="6453188"/>
            <a:ext cx="2895600" cy="2159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53200" y="6453188"/>
            <a:ext cx="2339975" cy="215900"/>
          </a:xfrm>
        </p:spPr>
        <p:txBody>
          <a:bodyPr/>
          <a:lstStyle>
            <a:lvl1pPr>
              <a:defRPr/>
            </a:lvl1pPr>
          </a:lstStyle>
          <a:p>
            <a:fld id="{F55853B3-9410-45C7-92C4-9B9A83C38F43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083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A45245-1175-4F6E-B323-0DB296C0AECC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541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084D79-24DD-45C5-981B-973B907DF01E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412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4213" y="1628775"/>
            <a:ext cx="3848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4713" y="1628775"/>
            <a:ext cx="3848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7AB8B6-17B9-4FBA-9ACD-FB32F77CA7B7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616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AE2F5A-9A2F-4351-9AFE-B2719ECBC685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89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F89FF4-0D06-4646-80AA-908A0A9BE09D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324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0F9CEC-B4B2-4ECD-AB02-B4EB9C7A33A6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622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D693E5C-4746-4F69-A3EE-A071CE4D3938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153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E8E0F1-E162-4FC6-BB62-C079F65E292A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542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rgbClr val="FAEB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rgbClr val="F0D7A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713" y="0"/>
            <a:ext cx="6923087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628775"/>
            <a:ext cx="784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Textmasterformate durch Klicken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453188"/>
            <a:ext cx="2895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u="none">
                <a:latin typeface="+mj-lt"/>
              </a:defRPr>
            </a:lvl1pPr>
          </a:lstStyle>
          <a:p>
            <a:r>
              <a:rPr lang="de-AT"/>
              <a:t>Peter Wimmer - 3dtv.at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188"/>
            <a:ext cx="233997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u="none">
                <a:latin typeface="+mj-lt"/>
              </a:defRPr>
            </a:lvl1pPr>
          </a:lstStyle>
          <a:p>
            <a:fld id="{14936627-476E-4AF4-AA60-19A07EFBFC24}" type="slidenum">
              <a:rPr lang="de-AT"/>
              <a:pPr/>
              <a:t>‹Nr.›</a:t>
            </a:fld>
            <a:endParaRPr lang="de-AT"/>
          </a:p>
        </p:txBody>
      </p:sp>
      <p:pic>
        <p:nvPicPr>
          <p:cNvPr id="1031" name="Picture 7" descr="Icon Company 640 x 640 (yellow)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3975"/>
            <a:ext cx="93503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30000"/>
        </a:spcAft>
        <a:buSzPct val="130000"/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10000"/>
        </a:spcBef>
        <a:spcAft>
          <a:spcPct val="10000"/>
        </a:spcAft>
        <a:buSzPct val="13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Stereoscopic Player:</a:t>
            </a:r>
            <a:br>
              <a:rPr lang="de-AT" dirty="0" smtClean="0"/>
            </a:br>
            <a:r>
              <a:rPr lang="de-AT" dirty="0" smtClean="0"/>
              <a:t>Ein Überblick</a:t>
            </a:r>
            <a:endParaRPr lang="de-AT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15000"/>
              </a:spcBef>
              <a:spcAft>
                <a:spcPct val="25000"/>
              </a:spcAft>
            </a:pPr>
            <a:r>
              <a:rPr lang="de-DE" sz="1600" dirty="0" smtClean="0"/>
              <a:t>3Dimensionale</a:t>
            </a:r>
            <a:endParaRPr lang="de-DE" sz="1600" dirty="0"/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25000"/>
              </a:spcAft>
            </a:pPr>
            <a:r>
              <a:rPr lang="en-US" sz="1600" dirty="0" smtClean="0"/>
              <a:t>16. November</a:t>
            </a:r>
            <a:r>
              <a:rPr lang="de-DE" sz="1600" dirty="0" smtClean="0"/>
              <a:t> 2014</a:t>
            </a:r>
            <a:endParaRPr lang="de-DE" sz="1600" dirty="0"/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25000"/>
              </a:spcAft>
            </a:pPr>
            <a:r>
              <a:rPr lang="de-DE" sz="1600" dirty="0" smtClean="0"/>
              <a:t>Wien, Österreich</a:t>
            </a:r>
            <a:endParaRPr lang="de-A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Untertitel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686128"/>
            <a:ext cx="7848600" cy="441125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11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Wimmer - 3dtv.at</a:t>
            </a: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73AB0-11B2-49DF-8D59-6F323B4E8BD3}" type="slidenum">
              <a:rPr lang="de-AT"/>
              <a:pPr/>
              <a:t>11</a:t>
            </a:fld>
            <a:endParaRPr lang="de-AT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3D-Wiedergabe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6950" y="1628775"/>
            <a:ext cx="6265863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AT" dirty="0" smtClean="0"/>
              <a:t>Fragen</a:t>
            </a:r>
          </a:p>
          <a:p>
            <a:pPr lvl="1">
              <a:lnSpc>
                <a:spcPct val="90000"/>
              </a:lnSpc>
            </a:pPr>
            <a:r>
              <a:rPr lang="de-AT" altLang="de-DE" dirty="0"/>
              <a:t>Warum benötigt man </a:t>
            </a:r>
            <a:r>
              <a:rPr lang="de-AT" dirty="0" smtClean="0"/>
              <a:t>3D-Wiedergabesoftware?</a:t>
            </a:r>
          </a:p>
          <a:p>
            <a:pPr lvl="1" eaLnBrk="1" hangingPunct="1">
              <a:lnSpc>
                <a:spcPct val="90000"/>
              </a:lnSpc>
            </a:pPr>
            <a:r>
              <a:rPr lang="de-AT" altLang="de-DE" dirty="0"/>
              <a:t>Warum reichen 2D-Videoplayer nicht aus?</a:t>
            </a:r>
          </a:p>
          <a:p>
            <a:pPr>
              <a:lnSpc>
                <a:spcPct val="90000"/>
              </a:lnSpc>
            </a:pPr>
            <a:endParaRPr lang="de-AT" dirty="0" smtClean="0"/>
          </a:p>
          <a:p>
            <a:pPr>
              <a:lnSpc>
                <a:spcPct val="90000"/>
              </a:lnSpc>
            </a:pPr>
            <a:r>
              <a:rPr lang="de-AT" dirty="0" smtClean="0"/>
              <a:t>Probleme</a:t>
            </a:r>
          </a:p>
          <a:p>
            <a:pPr lvl="1" eaLnBrk="1" hangingPunct="1">
              <a:lnSpc>
                <a:spcPct val="90000"/>
              </a:lnSpc>
            </a:pPr>
            <a:r>
              <a:rPr lang="de-AT" altLang="de-DE" dirty="0"/>
              <a:t>Unzählige 3D-Verfahren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altLang="de-DE" dirty="0"/>
              <a:t>Unzählige 3D-Formate</a:t>
            </a:r>
          </a:p>
          <a:p>
            <a:pPr lvl="1">
              <a:lnSpc>
                <a:spcPct val="90000"/>
              </a:lnSpc>
            </a:pPr>
            <a:endParaRPr lang="de-AT" dirty="0" smtClean="0"/>
          </a:p>
          <a:p>
            <a:pPr>
              <a:lnSpc>
                <a:spcPct val="90000"/>
              </a:lnSpc>
            </a:pPr>
            <a:r>
              <a:rPr lang="de-AT" dirty="0" smtClean="0"/>
              <a:t>Lösung</a:t>
            </a:r>
          </a:p>
          <a:p>
            <a:pPr lvl="1">
              <a:lnSpc>
                <a:spcPct val="90000"/>
              </a:lnSpc>
            </a:pPr>
            <a:r>
              <a:rPr lang="de-AT" altLang="de-DE" dirty="0"/>
              <a:t>Echtzeitkonvertierung</a:t>
            </a:r>
            <a:endParaRPr lang="de-AT" dirty="0" smtClean="0"/>
          </a:p>
          <a:p>
            <a:pPr lvl="1">
              <a:lnSpc>
                <a:spcPct val="90000"/>
              </a:lnSpc>
            </a:pPr>
            <a:r>
              <a:rPr lang="de-AT" dirty="0" smtClean="0"/>
              <a:t>3D-Wiedergabesoftware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00113" y="1484313"/>
            <a:ext cx="10390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600" b="1" i="1" u="none" dirty="0" smtClean="0">
                <a:solidFill>
                  <a:srgbClr val="C0C0C0"/>
                </a:solidFill>
                <a:latin typeface="Palatino Linotype" pitchFamily="18" charset="0"/>
              </a:rPr>
              <a:t>? </a:t>
            </a:r>
            <a:endParaRPr lang="en-US" sz="9600" b="1" i="1" u="none" dirty="0">
              <a:solidFill>
                <a:srgbClr val="C0C0C0"/>
              </a:solidFill>
              <a:latin typeface="Palatino Linotype" pitchFamily="18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900113" y="3025775"/>
            <a:ext cx="9028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600" b="1" i="1" u="none" dirty="0" smtClean="0">
                <a:solidFill>
                  <a:srgbClr val="C0C0C0"/>
                </a:solidFill>
                <a:latin typeface="Palatino Linotype" pitchFamily="18" charset="0"/>
              </a:rPr>
              <a:t>! </a:t>
            </a:r>
            <a:endParaRPr lang="en-US" sz="9600" b="1" i="1" u="none" dirty="0">
              <a:solidFill>
                <a:srgbClr val="C0C0C0"/>
              </a:solidFill>
              <a:latin typeface="Palatino Linotype" pitchFamily="18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39750" y="4724400"/>
            <a:ext cx="130676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0" b="1" i="1" u="none" dirty="0" smtClean="0">
                <a:solidFill>
                  <a:srgbClr val="C0C0C0"/>
                </a:solidFill>
                <a:latin typeface="Palatino Linotype" pitchFamily="18" charset="0"/>
                <a:sym typeface="Wingdings" pitchFamily="2" charset="2"/>
              </a:rPr>
              <a:t> </a:t>
            </a:r>
            <a:endParaRPr lang="en-US" sz="8000" b="1" i="1" u="none" dirty="0">
              <a:solidFill>
                <a:srgbClr val="C0C0C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Wimmer - 3dtv.at</a:t>
            </a:r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A35654-A11C-4316-9B62-83E8D03DAE7C}" type="slidenum">
              <a:rPr lang="de-AT"/>
              <a:pPr/>
              <a:t>12</a:t>
            </a:fld>
            <a:endParaRPr lang="de-AT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Echtzeitkonvertierung</a:t>
            </a:r>
            <a:endParaRPr lang="de-AT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848600" cy="2736850"/>
          </a:xfrm>
        </p:spPr>
        <p:txBody>
          <a:bodyPr/>
          <a:lstStyle/>
          <a:p>
            <a:r>
              <a:rPr lang="de-AT" altLang="de-DE" dirty="0"/>
              <a:t>Echtzeitkonvertierung</a:t>
            </a:r>
            <a:r>
              <a:rPr lang="de-AT" dirty="0" smtClean="0"/>
              <a:t> …</a:t>
            </a:r>
          </a:p>
          <a:p>
            <a:pPr lvl="1"/>
            <a:r>
              <a:rPr lang="de-AT" sz="1800" dirty="0" smtClean="0"/>
              <a:t>… vermeidet große Anzahl an Dateien</a:t>
            </a:r>
          </a:p>
          <a:p>
            <a:pPr lvl="1"/>
            <a:r>
              <a:rPr lang="de-AT" sz="1800" dirty="0" smtClean="0">
                <a:sym typeface="Wingdings" pitchFamily="2" charset="2"/>
              </a:rPr>
              <a:t>… erfordert vollfarbige linke und rechte Ansicht</a:t>
            </a:r>
          </a:p>
          <a:p>
            <a:pPr lvl="1"/>
            <a:r>
              <a:rPr lang="de-AT" sz="1800" dirty="0" smtClean="0">
                <a:sym typeface="Wingdings" pitchFamily="2" charset="2"/>
              </a:rPr>
              <a:t>… erzielt die bestmögliche Qualität</a:t>
            </a:r>
          </a:p>
          <a:p>
            <a:pPr lvl="1"/>
            <a:endParaRPr lang="de-AT" dirty="0" smtClean="0">
              <a:sym typeface="Wingdings" pitchFamily="2" charset="2"/>
            </a:endParaRPr>
          </a:p>
          <a:p>
            <a:r>
              <a:rPr lang="de-AT" dirty="0" smtClean="0">
                <a:sym typeface="Wingdings" pitchFamily="2" charset="2"/>
              </a:rPr>
              <a:t>Geeignete Ausgangsformate</a:t>
            </a:r>
            <a:endParaRPr lang="de-AT" dirty="0"/>
          </a:p>
        </p:txBody>
      </p:sp>
      <p:pic>
        <p:nvPicPr>
          <p:cNvPr id="18438" name="Picture 6" descr="Interleaved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628775"/>
            <a:ext cx="12604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984268" y="5553075"/>
            <a:ext cx="1656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AT" u="none" dirty="0" smtClean="0"/>
              <a:t>Übereinander</a:t>
            </a:r>
            <a:endParaRPr lang="de-AT" u="none" dirty="0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349427" y="5553075"/>
            <a:ext cx="17620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 u="none" dirty="0" smtClean="0"/>
              <a:t>Nebeneinander</a:t>
            </a:r>
            <a:endParaRPr lang="de-AT" u="none" dirty="0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804025" y="2563813"/>
            <a:ext cx="1974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none" dirty="0"/>
              <a:t>Interlaced</a:t>
            </a:r>
          </a:p>
          <a:p>
            <a:pPr algn="ctr"/>
            <a:r>
              <a:rPr lang="en-US" u="none" dirty="0"/>
              <a:t>(Field Sequential)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969963" y="4545013"/>
            <a:ext cx="1260475" cy="900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u="none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2230438" y="4545013"/>
            <a:ext cx="1260475" cy="900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u="none" dirty="0"/>
              <a:t>R</a:t>
            </a:r>
          </a:p>
        </p:txBody>
      </p:sp>
      <p:grpSp>
        <p:nvGrpSpPr>
          <p:cNvPr id="18447" name="Group 15"/>
          <p:cNvGrpSpPr>
            <a:grpSpLocks/>
          </p:cNvGrpSpPr>
          <p:nvPr/>
        </p:nvGrpSpPr>
        <p:grpSpPr bwMode="auto">
          <a:xfrm>
            <a:off x="7162800" y="3681413"/>
            <a:ext cx="1260475" cy="1800225"/>
            <a:chOff x="4309" y="981"/>
            <a:chExt cx="794" cy="1134"/>
          </a:xfrm>
        </p:grpSpPr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4309" y="981"/>
              <a:ext cx="794" cy="56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0" b="1" u="none" dirty="0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4309" y="1548"/>
              <a:ext cx="794" cy="5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0" b="1" u="none"/>
                <a:t>R</a:t>
              </a:r>
            </a:p>
          </p:txBody>
        </p:sp>
      </p:grp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4464050" y="4400550"/>
            <a:ext cx="1260475" cy="9001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u="none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4789488" y="4724400"/>
            <a:ext cx="1260475" cy="90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u="none"/>
              <a:t>R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4031940" y="5697538"/>
            <a:ext cx="2454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 u="none" dirty="0" smtClean="0"/>
              <a:t>Zwei Dateien/Streams</a:t>
            </a:r>
            <a:endParaRPr lang="de-AT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7" y="1196752"/>
            <a:ext cx="3575155" cy="336216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3" y="1208547"/>
            <a:ext cx="3539408" cy="38406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Stereoscopic Player Menüs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975928" y="5229200"/>
            <a:ext cx="3848100" cy="925538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600" dirty="0" smtClean="0"/>
              <a:t>Datei-Einstellungen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600" dirty="0" smtClean="0"/>
              <a:t>Werden pro Datei gespeichert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600" dirty="0" smtClean="0"/>
              <a:t>Für jede Datei verschieden</a:t>
            </a:r>
            <a:endParaRPr lang="de-AT" sz="1600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936368" y="5229200"/>
            <a:ext cx="3848100" cy="925538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600" dirty="0" smtClean="0"/>
              <a:t>Ausgabe-Einstellungen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600" dirty="0" smtClean="0"/>
              <a:t>Werden global gespeichert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600" dirty="0" smtClean="0"/>
              <a:t>Einmalige Konfiguration</a:t>
            </a:r>
            <a:endParaRPr lang="de-AT" sz="1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50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7" y="1520788"/>
            <a:ext cx="3499454" cy="4680520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Wimmer - 3dtv.at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85AA8D-1753-4410-A0FC-3DAA927A69B2}" type="slidenum">
              <a:rPr lang="de-AT"/>
              <a:pPr/>
              <a:t>14</a:t>
            </a:fld>
            <a:endParaRPr lang="de-AT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Formatauswahl</a:t>
            </a:r>
            <a:endParaRPr lang="de-AT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88024" y="1628775"/>
            <a:ext cx="3781114" cy="4525963"/>
          </a:xfrm>
        </p:spPr>
        <p:txBody>
          <a:bodyPr/>
          <a:lstStyle/>
          <a:p>
            <a:r>
              <a:rPr lang="de-AT" sz="1800" dirty="0" smtClean="0"/>
              <a:t>Beim Öffnen eines neuen Videos wird der Anwender aufgefordert das Format auszuwählen</a:t>
            </a:r>
          </a:p>
          <a:p>
            <a:r>
              <a:rPr lang="de-AT" sz="1800" dirty="0" smtClean="0"/>
              <a:t>Einstellungen werden für jede Datei in der eingebauten </a:t>
            </a:r>
            <a:r>
              <a:rPr lang="de-AT" altLang="de-DE" sz="1800" dirty="0"/>
              <a:t>Bibliothek </a:t>
            </a:r>
            <a:r>
              <a:rPr lang="de-AT" sz="1800" dirty="0" smtClean="0"/>
              <a:t>gespeichert</a:t>
            </a:r>
            <a:endParaRPr lang="de-A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Wimmer - 3dtv.at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65D46-CD40-43E2-B2A8-9C2CDE1F9BDA}" type="slidenum">
              <a:rPr lang="de-AT"/>
              <a:pPr/>
              <a:t>15</a:t>
            </a:fld>
            <a:endParaRPr lang="de-AT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Stereoskopische Metadaten</a:t>
            </a:r>
            <a:endParaRPr lang="de-AT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AT" dirty="0" smtClean="0"/>
              <a:t>Grundlegende Idee</a:t>
            </a:r>
          </a:p>
          <a:p>
            <a:pPr lvl="1" eaLnBrk="1" hangingPunct="1">
              <a:lnSpc>
                <a:spcPct val="90000"/>
              </a:lnSpc>
            </a:pPr>
            <a:r>
              <a:rPr lang="de-AT" altLang="de-DE" sz="1800" dirty="0"/>
              <a:t>Dem Anwender fällt die Auswahl des Formats schwer</a:t>
            </a:r>
          </a:p>
          <a:p>
            <a:pPr lvl="1">
              <a:lnSpc>
                <a:spcPct val="90000"/>
              </a:lnSpc>
            </a:pPr>
            <a:r>
              <a:rPr lang="de-AT" sz="1800" dirty="0" smtClean="0"/>
              <a:t>Der Autor kennt das korrekte Format</a:t>
            </a:r>
          </a:p>
          <a:p>
            <a:pPr lvl="1">
              <a:lnSpc>
                <a:spcPct val="90000"/>
              </a:lnSpc>
            </a:pPr>
            <a:r>
              <a:rPr lang="de-AT" sz="1800" dirty="0" smtClean="0"/>
              <a:t>Videodateien + Formatbeschreibung (= Metadaten) weitergeben</a:t>
            </a:r>
          </a:p>
          <a:p>
            <a:pPr>
              <a:lnSpc>
                <a:spcPct val="90000"/>
              </a:lnSpc>
            </a:pPr>
            <a:endParaRPr lang="de-AT" dirty="0" smtClean="0"/>
          </a:p>
          <a:p>
            <a:pPr>
              <a:lnSpc>
                <a:spcPct val="90000"/>
              </a:lnSpc>
            </a:pPr>
            <a:r>
              <a:rPr lang="de-AT" dirty="0" smtClean="0"/>
              <a:t>Der Stereoscopic Player …</a:t>
            </a:r>
          </a:p>
          <a:p>
            <a:pPr lvl="1">
              <a:lnSpc>
                <a:spcPct val="90000"/>
              </a:lnSpc>
            </a:pPr>
            <a:r>
              <a:rPr lang="de-AT" sz="1800" dirty="0" smtClean="0"/>
              <a:t>… interpretiert Dateinamen-Suffix</a:t>
            </a:r>
          </a:p>
          <a:p>
            <a:pPr lvl="1">
              <a:lnSpc>
                <a:spcPct val="90000"/>
              </a:lnSpc>
            </a:pPr>
            <a:r>
              <a:rPr lang="de-AT" sz="1800" dirty="0"/>
              <a:t>… liest </a:t>
            </a:r>
            <a:r>
              <a:rPr lang="de-AT" sz="1800" dirty="0" smtClean="0"/>
              <a:t>Metadaten-Datei </a:t>
            </a:r>
            <a:r>
              <a:rPr lang="de-AT" sz="1800" dirty="0"/>
              <a:t>im Ordner der Videodatei</a:t>
            </a:r>
          </a:p>
          <a:p>
            <a:pPr lvl="1">
              <a:lnSpc>
                <a:spcPct val="90000"/>
              </a:lnSpc>
            </a:pPr>
            <a:r>
              <a:rPr lang="de-AT" sz="1800" dirty="0" smtClean="0"/>
              <a:t>… liest eingebettete Metadaten in Windows Media Dateien</a:t>
            </a:r>
          </a:p>
          <a:p>
            <a:pPr lvl="1">
              <a:lnSpc>
                <a:spcPct val="90000"/>
              </a:lnSpc>
            </a:pPr>
            <a:r>
              <a:rPr lang="de-AT" altLang="de-DE" sz="1800" dirty="0"/>
              <a:t>… liest eingebettete Metadaten von Stereo-JPEGs (*.</a:t>
            </a:r>
            <a:r>
              <a:rPr lang="de-AT" altLang="de-DE" sz="1800" dirty="0" err="1"/>
              <a:t>jps</a:t>
            </a:r>
            <a:r>
              <a:rPr lang="de-AT" altLang="de-DE" sz="1800" dirty="0"/>
              <a:t>)</a:t>
            </a:r>
          </a:p>
          <a:p>
            <a:pPr lvl="1">
              <a:lnSpc>
                <a:spcPct val="90000"/>
              </a:lnSpc>
            </a:pPr>
            <a:r>
              <a:rPr lang="de-AT" sz="1800" dirty="0" smtClean="0"/>
              <a:t>… kontaktiert Metadaten-Server (standardmäßig deaktiviert)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5184775" y="1476601"/>
            <a:ext cx="3959225" cy="4471762"/>
            <a:chOff x="5184775" y="1476601"/>
            <a:chExt cx="3959225" cy="4471762"/>
          </a:xfrm>
        </p:grpSpPr>
        <p:pic>
          <p:nvPicPr>
            <p:cNvPr id="18" name="Picture 10" descr="Attribute Editor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549900" y="1476601"/>
              <a:ext cx="3297238" cy="4193722"/>
            </a:xfrm>
            <a:prstGeom prst="rect">
              <a:avLst/>
            </a:prstGeom>
            <a:noFill/>
          </p:spPr>
        </p:pic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5184775" y="4689475"/>
              <a:ext cx="3959225" cy="288925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5219700" y="4976813"/>
              <a:ext cx="3744913" cy="971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Wimmer - 3dtv.at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2AA1E-E7B1-46B5-BF2F-9887285072D2}" type="slidenum">
              <a:rPr lang="de-AT"/>
              <a:pPr/>
              <a:t>16</a:t>
            </a:fld>
            <a:endParaRPr lang="de-AT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Stereoskopische</a:t>
            </a:r>
            <a:r>
              <a:rPr lang="en-US" dirty="0" smtClean="0"/>
              <a:t> </a:t>
            </a:r>
            <a:r>
              <a:rPr lang="en-US" dirty="0" err="1" smtClean="0"/>
              <a:t>Metadaten</a:t>
            </a:r>
            <a:r>
              <a:rPr lang="en-US" dirty="0" smtClean="0"/>
              <a:t> </a:t>
            </a:r>
            <a:r>
              <a:rPr lang="en-US" dirty="0" err="1" smtClean="0"/>
              <a:t>erzeugen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4608512" cy="3060700"/>
          </a:xfrm>
        </p:spPr>
        <p:txBody>
          <a:bodyPr/>
          <a:lstStyle/>
          <a:p>
            <a:r>
              <a:rPr lang="de-AT" sz="2000" b="1" dirty="0" err="1" smtClean="0"/>
              <a:t>Datei|Exportieren</a:t>
            </a:r>
            <a:r>
              <a:rPr lang="de-AT" sz="2000" dirty="0" smtClean="0"/>
              <a:t> klicken um eine Metadaten-Datei zu erzeugen</a:t>
            </a:r>
          </a:p>
          <a:p>
            <a:pPr eaLnBrk="1" hangingPunct="1"/>
            <a:r>
              <a:rPr lang="de-AT" altLang="de-DE" sz="2000" dirty="0"/>
              <a:t>Windows Media Videos: Metadaten mit dem </a:t>
            </a:r>
            <a:r>
              <a:rPr lang="de-AT" altLang="de-DE" sz="2000" b="1" i="1" dirty="0"/>
              <a:t>Windows Media Stereo Attribute Editor</a:t>
            </a:r>
            <a:r>
              <a:rPr lang="de-AT" altLang="de-DE" sz="2000" b="1" dirty="0"/>
              <a:t> </a:t>
            </a:r>
            <a:r>
              <a:rPr lang="de-AT" altLang="de-DE" sz="2000" dirty="0"/>
              <a:t>einbetten</a:t>
            </a:r>
          </a:p>
          <a:p>
            <a:pPr eaLnBrk="1" hangingPunct="1"/>
            <a:r>
              <a:rPr lang="de-AT" altLang="de-DE" sz="2000" dirty="0"/>
              <a:t>JPEG-Bilder: Metadaten mit dem </a:t>
            </a:r>
            <a:r>
              <a:rPr lang="de-AT" altLang="de-DE" sz="2000" b="1" i="1" dirty="0"/>
              <a:t>JPS </a:t>
            </a:r>
            <a:r>
              <a:rPr lang="de-AT" altLang="de-DE" sz="2000" b="1" i="1" dirty="0" err="1"/>
              <a:t>Descriptor</a:t>
            </a:r>
            <a:r>
              <a:rPr lang="de-AT" altLang="de-DE" sz="2000" b="1" i="1" dirty="0"/>
              <a:t> Editor </a:t>
            </a:r>
            <a:r>
              <a:rPr lang="de-AT" altLang="de-DE" sz="2000" dirty="0"/>
              <a:t>einbetten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77963" y="4870450"/>
            <a:ext cx="13684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9600" u="none">
                <a:solidFill>
                  <a:srgbClr val="C0C0C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268538" y="4941888"/>
            <a:ext cx="5688012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0C0C0"/>
                    </a:gs>
                    <a:gs pos="100000">
                      <a:srgbClr val="EAEAEA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0D7A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de-AT" altLang="de-DE" sz="2200" u="none" dirty="0"/>
              <a:t>Zum Erleichtern der Wiedergabe</a:t>
            </a:r>
          </a:p>
          <a:p>
            <a:pPr algn="ctr" eaLnBrk="1" hangingPunct="1"/>
            <a:r>
              <a:rPr lang="de-AT" altLang="de-DE" sz="2200" u="none" dirty="0"/>
              <a:t>Dateien mit Metadaten ausliefern!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868144" y="1988840"/>
            <a:ext cx="2556283" cy="3636404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91580" y="1988840"/>
            <a:ext cx="2556283" cy="3636404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8" name="Inhaltsplatzhalter 2"/>
          <p:cNvSpPr txBox="1">
            <a:spLocks/>
          </p:cNvSpPr>
          <p:nvPr/>
        </p:nvSpPr>
        <p:spPr bwMode="auto">
          <a:xfrm>
            <a:off x="683568" y="2395425"/>
            <a:ext cx="7848600" cy="301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30000"/>
              </a:spcAft>
              <a:buSzPct val="13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10000"/>
              </a:spcBef>
              <a:spcAft>
                <a:spcPct val="10000"/>
              </a:spcAft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0000">
              <a:buFont typeface="Wingdings" pitchFamily="2" charset="2"/>
              <a:buNone/>
            </a:pPr>
            <a:r>
              <a:rPr lang="de-AT" sz="1800" u="none" kern="0" dirty="0" smtClean="0"/>
              <a:t>Nebeneinander</a:t>
            </a:r>
          </a:p>
          <a:p>
            <a:pPr marL="0" indent="0" algn="ctr" defTabSz="90000">
              <a:buFont typeface="Wingdings" pitchFamily="2" charset="2"/>
              <a:buNone/>
            </a:pPr>
            <a:endParaRPr lang="de-AT" sz="1800" u="none" kern="0" dirty="0" smtClean="0"/>
          </a:p>
          <a:p>
            <a:pPr marL="0" indent="0" algn="ctr" defTabSz="90000">
              <a:buFont typeface="Wingdings" pitchFamily="2" charset="2"/>
              <a:buNone/>
            </a:pPr>
            <a:endParaRPr lang="de-AT" sz="1800" u="none" kern="0" dirty="0" smtClean="0"/>
          </a:p>
          <a:p>
            <a:pPr marL="0" indent="0" algn="ctr" defTabSz="90000">
              <a:buFont typeface="Wingdings" pitchFamily="2" charset="2"/>
              <a:buNone/>
            </a:pPr>
            <a:endParaRPr lang="de-AT" sz="1800" u="none" kern="0" dirty="0" smtClean="0"/>
          </a:p>
          <a:p>
            <a:pPr marL="0" indent="0" algn="ctr" defTabSz="90000">
              <a:buFont typeface="Wingdings" pitchFamily="2" charset="2"/>
              <a:buNone/>
            </a:pPr>
            <a:r>
              <a:rPr lang="de-AT" sz="1800" u="none" kern="0" dirty="0" smtClean="0"/>
              <a:t>Übereinander</a:t>
            </a:r>
          </a:p>
          <a:p>
            <a:pPr marL="0" indent="0" algn="ctr" defTabSz="90000">
              <a:buFont typeface="Wingdings" pitchFamily="2" charset="2"/>
              <a:buNone/>
            </a:pPr>
            <a:endParaRPr lang="de-AT" sz="1800" u="none" kern="0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788" y="2384859"/>
            <a:ext cx="2353072" cy="3024361"/>
          </a:xfrm>
        </p:spPr>
        <p:txBody>
          <a:bodyPr/>
          <a:lstStyle/>
          <a:p>
            <a:pPr marL="0" indent="0" defTabSz="90000">
              <a:buNone/>
            </a:pPr>
            <a:r>
              <a:rPr lang="de-AT" sz="1800" b="1" dirty="0" smtClean="0"/>
              <a:t>-</a:t>
            </a:r>
            <a:r>
              <a:rPr lang="de-AT" sz="1800" b="1" dirty="0" err="1" smtClean="0"/>
              <a:t>lr</a:t>
            </a:r>
            <a:endParaRPr lang="de-AT" sz="1800" b="1" dirty="0" smtClean="0"/>
          </a:p>
          <a:p>
            <a:pPr marL="0" indent="0" defTabSz="90000">
              <a:buNone/>
            </a:pPr>
            <a:endParaRPr lang="de-AT" sz="1800" b="1" dirty="0" smtClean="0"/>
          </a:p>
          <a:p>
            <a:pPr marL="0" indent="0" defTabSz="90000">
              <a:buNone/>
            </a:pPr>
            <a:r>
              <a:rPr lang="de-AT" sz="1800" b="1" dirty="0" smtClean="0"/>
              <a:t>-</a:t>
            </a:r>
            <a:r>
              <a:rPr lang="de-AT" sz="1800" b="1" dirty="0" err="1" smtClean="0"/>
              <a:t>lrq</a:t>
            </a:r>
            <a:r>
              <a:rPr lang="de-AT" sz="1800" b="1" dirty="0" smtClean="0"/>
              <a:t>			-</a:t>
            </a:r>
            <a:r>
              <a:rPr lang="de-AT" sz="1800" b="1" dirty="0" err="1" smtClean="0"/>
              <a:t>lrh</a:t>
            </a:r>
            <a:endParaRPr lang="de-AT" sz="1800" b="1" dirty="0" smtClean="0"/>
          </a:p>
          <a:p>
            <a:pPr marL="0" indent="0" defTabSz="90000">
              <a:buNone/>
            </a:pPr>
            <a:endParaRPr lang="de-AT" sz="1800" b="1" dirty="0" smtClean="0"/>
          </a:p>
          <a:p>
            <a:pPr marL="0" indent="0" defTabSz="90000">
              <a:buNone/>
            </a:pPr>
            <a:r>
              <a:rPr lang="de-AT" sz="1800" b="1" dirty="0" smtClean="0"/>
              <a:t>-ab				-</a:t>
            </a:r>
            <a:r>
              <a:rPr lang="de-AT" sz="1800" b="1" dirty="0" err="1" smtClean="0"/>
              <a:t>tb</a:t>
            </a:r>
            <a:endParaRPr lang="de-AT" sz="1800" b="1" dirty="0" smtClean="0"/>
          </a:p>
          <a:p>
            <a:pPr marL="0" indent="0" defTabSz="90000">
              <a:buNone/>
            </a:pPr>
            <a:endParaRPr lang="de-AT" sz="1800" b="1" dirty="0" smtClean="0"/>
          </a:p>
          <a:p>
            <a:pPr marL="0" indent="0" defTabSz="90000">
              <a:buNone/>
            </a:pPr>
            <a:r>
              <a:rPr lang="de-AT" sz="1800" b="1" dirty="0" smtClean="0"/>
              <a:t>-</a:t>
            </a:r>
            <a:r>
              <a:rPr lang="de-AT" sz="1800" b="1" dirty="0" err="1" smtClean="0"/>
              <a:t>abq</a:t>
            </a:r>
            <a:r>
              <a:rPr lang="de-AT" sz="1800" b="1" dirty="0" smtClean="0"/>
              <a:t>		-</a:t>
            </a:r>
            <a:r>
              <a:rPr lang="de-AT" sz="1800" b="1" dirty="0" err="1" smtClean="0"/>
              <a:t>tbh</a:t>
            </a:r>
            <a:endParaRPr lang="de-AT" sz="1800" b="1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3D-Formaterkennung mittels Dateisuffix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17</a:t>
            </a:fld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86" y="2321111"/>
            <a:ext cx="1267863" cy="4541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Grafik 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17" y="3176972"/>
            <a:ext cx="633932" cy="4541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53" y="3789038"/>
            <a:ext cx="636980" cy="90518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Grafik 1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53" y="4848616"/>
            <a:ext cx="636980" cy="45259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683568" y="5877272"/>
            <a:ext cx="7848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30000"/>
              </a:spcAft>
              <a:buSzPct val="13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10000"/>
              </a:spcBef>
              <a:spcAft>
                <a:spcPct val="10000"/>
              </a:spcAft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180000">
              <a:buFont typeface="Wingdings" pitchFamily="2" charset="2"/>
              <a:buNone/>
            </a:pPr>
            <a:r>
              <a:rPr lang="de-AT" sz="2000" u="none" kern="0" dirty="0" smtClean="0"/>
              <a:t>Beispiel: Urlaub 2014</a:t>
            </a:r>
            <a:r>
              <a:rPr lang="de-AT" sz="2000" b="1" u="none" kern="0" dirty="0" smtClean="0"/>
              <a:t>-lrh</a:t>
            </a:r>
            <a:r>
              <a:rPr lang="de-AT" sz="2000" u="none" kern="0" dirty="0" smtClean="0"/>
              <a:t>.mp4</a:t>
            </a:r>
            <a:endParaRPr lang="de-AT" sz="2000" u="none" kern="0" dirty="0"/>
          </a:p>
        </p:txBody>
      </p:sp>
      <p:sp>
        <p:nvSpPr>
          <p:cNvPr id="20" name="Inhaltsplatzhalter 2"/>
          <p:cNvSpPr txBox="1">
            <a:spLocks/>
          </p:cNvSpPr>
          <p:nvPr/>
        </p:nvSpPr>
        <p:spPr bwMode="auto">
          <a:xfrm>
            <a:off x="6048809" y="2384859"/>
            <a:ext cx="2353072" cy="302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30000"/>
              </a:spcAft>
              <a:buSzPct val="13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10000"/>
              </a:spcBef>
              <a:spcAft>
                <a:spcPct val="10000"/>
              </a:spcAft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0000">
              <a:buFont typeface="Wingdings" pitchFamily="2" charset="2"/>
              <a:buNone/>
            </a:pPr>
            <a:r>
              <a:rPr lang="de-AT" sz="1800" b="1" u="none" kern="0" dirty="0" smtClean="0"/>
              <a:t>-</a:t>
            </a:r>
            <a:r>
              <a:rPr lang="de-AT" sz="1800" b="1" u="none" kern="0" dirty="0" err="1" smtClean="0"/>
              <a:t>rl</a:t>
            </a:r>
            <a:endParaRPr lang="de-AT" sz="1800" b="1" u="none" kern="0" dirty="0" smtClean="0"/>
          </a:p>
          <a:p>
            <a:pPr marL="0" indent="0" defTabSz="90000">
              <a:buFont typeface="Wingdings" pitchFamily="2" charset="2"/>
              <a:buNone/>
            </a:pPr>
            <a:endParaRPr lang="de-AT" sz="1800" b="1" u="none" kern="0" dirty="0" smtClean="0"/>
          </a:p>
          <a:p>
            <a:pPr marL="0" indent="0" defTabSz="90000">
              <a:buFont typeface="Wingdings" pitchFamily="2" charset="2"/>
              <a:buNone/>
            </a:pPr>
            <a:r>
              <a:rPr lang="de-AT" sz="1800" b="1" u="none" kern="0" dirty="0" smtClean="0"/>
              <a:t>-</a:t>
            </a:r>
            <a:r>
              <a:rPr lang="de-AT" sz="1800" b="1" u="none" kern="0" dirty="0" err="1" smtClean="0"/>
              <a:t>rlq</a:t>
            </a:r>
            <a:r>
              <a:rPr lang="de-AT" sz="1800" b="1" u="none" kern="0" dirty="0" smtClean="0"/>
              <a:t>			-</a:t>
            </a:r>
            <a:r>
              <a:rPr lang="de-AT" sz="1800" b="1" u="none" kern="0" dirty="0" err="1" smtClean="0"/>
              <a:t>rlh</a:t>
            </a:r>
            <a:endParaRPr lang="de-AT" sz="1800" b="1" u="none" kern="0" dirty="0" smtClean="0"/>
          </a:p>
          <a:p>
            <a:pPr marL="0" indent="0" defTabSz="90000">
              <a:buFont typeface="Wingdings" pitchFamily="2" charset="2"/>
              <a:buNone/>
            </a:pPr>
            <a:endParaRPr lang="de-AT" sz="1800" b="1" u="none" kern="0" dirty="0" smtClean="0"/>
          </a:p>
          <a:p>
            <a:pPr marL="0" indent="0" defTabSz="90000">
              <a:buFont typeface="Wingdings" pitchFamily="2" charset="2"/>
              <a:buNone/>
            </a:pPr>
            <a:r>
              <a:rPr lang="de-AT" sz="1800" b="1" u="none" kern="0" dirty="0" smtClean="0"/>
              <a:t>-</a:t>
            </a:r>
            <a:r>
              <a:rPr lang="de-AT" sz="1800" b="1" u="none" kern="0" dirty="0" err="1" smtClean="0"/>
              <a:t>ba</a:t>
            </a:r>
            <a:r>
              <a:rPr lang="de-AT" sz="1800" b="1" u="none" kern="0" dirty="0" smtClean="0"/>
              <a:t>				-</a:t>
            </a:r>
            <a:r>
              <a:rPr lang="de-AT" sz="1800" b="1" u="none" kern="0" dirty="0" err="1" smtClean="0"/>
              <a:t>bt</a:t>
            </a:r>
            <a:endParaRPr lang="de-AT" sz="1800" b="1" u="none" kern="0" dirty="0" smtClean="0"/>
          </a:p>
          <a:p>
            <a:pPr marL="0" indent="0" defTabSz="90000">
              <a:buFont typeface="Wingdings" pitchFamily="2" charset="2"/>
              <a:buNone/>
            </a:pPr>
            <a:endParaRPr lang="de-AT" sz="1800" b="1" u="none" kern="0" dirty="0" smtClean="0"/>
          </a:p>
          <a:p>
            <a:pPr marL="0" indent="0" defTabSz="90000">
              <a:buFont typeface="Wingdings" pitchFamily="2" charset="2"/>
              <a:buNone/>
            </a:pPr>
            <a:r>
              <a:rPr lang="de-AT" sz="1800" b="1" u="none" kern="0" dirty="0" smtClean="0"/>
              <a:t>-</a:t>
            </a:r>
            <a:r>
              <a:rPr lang="de-AT" sz="1800" b="1" u="none" kern="0" dirty="0" err="1" smtClean="0"/>
              <a:t>baq</a:t>
            </a:r>
            <a:r>
              <a:rPr lang="de-AT" sz="1800" b="1" u="none" kern="0" dirty="0" smtClean="0"/>
              <a:t>		-</a:t>
            </a:r>
            <a:r>
              <a:rPr lang="de-AT" sz="1800" b="1" u="none" kern="0" dirty="0" err="1" smtClean="0"/>
              <a:t>bth</a:t>
            </a:r>
            <a:endParaRPr lang="de-AT" sz="1800" b="1" u="none" kern="0" dirty="0" smtClean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2321111"/>
            <a:ext cx="1267863" cy="45411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Grafik 21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38" y="3176972"/>
            <a:ext cx="633932" cy="45306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74" y="3789038"/>
            <a:ext cx="636979" cy="90518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4" name="Grafik 2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74" y="4848616"/>
            <a:ext cx="635954" cy="45259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6" name="Textfeld 25"/>
          <p:cNvSpPr txBox="1"/>
          <p:nvPr/>
        </p:nvSpPr>
        <p:spPr>
          <a:xfrm>
            <a:off x="850131" y="1439488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u="none" dirty="0" smtClean="0"/>
              <a:t>Links zuerst</a:t>
            </a:r>
            <a:endParaRPr lang="de-AT" u="none" dirty="0"/>
          </a:p>
        </p:txBody>
      </p:sp>
      <p:sp>
        <p:nvSpPr>
          <p:cNvPr id="27" name="Textfeld 26"/>
          <p:cNvSpPr txBox="1"/>
          <p:nvPr/>
        </p:nvSpPr>
        <p:spPr>
          <a:xfrm>
            <a:off x="5868144" y="1439488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u="none" dirty="0" smtClean="0"/>
              <a:t>Rechts zuerst</a:t>
            </a:r>
            <a:endParaRPr lang="de-AT" u="none" dirty="0"/>
          </a:p>
        </p:txBody>
      </p:sp>
      <p:sp>
        <p:nvSpPr>
          <p:cNvPr id="28" name="Textfeld 27"/>
          <p:cNvSpPr txBox="1"/>
          <p:nvPr/>
        </p:nvSpPr>
        <p:spPr>
          <a:xfrm>
            <a:off x="3726857" y="3080863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u="none" kern="0" dirty="0" smtClean="0"/>
              <a:t>Nebeneinander</a:t>
            </a:r>
          </a:p>
          <a:p>
            <a:pPr algn="ctr"/>
            <a:r>
              <a:rPr lang="de-AT" u="none" kern="0" dirty="0" smtClean="0"/>
              <a:t>gestaucht</a:t>
            </a:r>
            <a:endParaRPr lang="de-AT" dirty="0"/>
          </a:p>
        </p:txBody>
      </p:sp>
      <p:sp>
        <p:nvSpPr>
          <p:cNvPr id="29" name="Textfeld 28"/>
          <p:cNvSpPr txBox="1"/>
          <p:nvPr/>
        </p:nvSpPr>
        <p:spPr>
          <a:xfrm>
            <a:off x="3816626" y="4751745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u="none" kern="0" dirty="0" smtClean="0"/>
              <a:t>Übereinander</a:t>
            </a:r>
          </a:p>
          <a:p>
            <a:pPr algn="ctr"/>
            <a:r>
              <a:rPr lang="de-AT" u="none" kern="0" dirty="0" smtClean="0"/>
              <a:t>gestaucht</a:t>
            </a:r>
            <a:endParaRPr lang="de-AT" u="none" kern="0" dirty="0"/>
          </a:p>
        </p:txBody>
      </p:sp>
    </p:spTree>
    <p:extLst>
      <p:ext uri="{BB962C8B-B14F-4D97-AF65-F5344CB8AC3E}">
        <p14:creationId xmlns:p14="http://schemas.microsoft.com/office/powerpoint/2010/main" val="13682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Wiedergabemethoden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18</a:t>
            </a:fld>
            <a:endParaRPr lang="de-AT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09" y="1190459"/>
            <a:ext cx="4733982" cy="5550909"/>
          </a:xfrm>
        </p:spPr>
      </p:pic>
    </p:spTree>
    <p:extLst>
      <p:ext uri="{BB962C8B-B14F-4D97-AF65-F5344CB8AC3E}">
        <p14:creationId xmlns:p14="http://schemas.microsoft.com/office/powerpoint/2010/main" val="126625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Wimmer - 3dtv.at</a:t>
            </a:r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6D70DD-97FF-4FE5-A476-0D91533FAB8C}" type="slidenum">
              <a:rPr lang="de-AT"/>
              <a:pPr/>
              <a:t>19</a:t>
            </a:fld>
            <a:endParaRPr lang="de-AT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Stereoscopic Player Wiedergabemethoden</a:t>
            </a:r>
            <a:endParaRPr lang="de-AT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042988" y="4614895"/>
            <a:ext cx="7056437" cy="118745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042988" y="1412875"/>
            <a:ext cx="7056437" cy="118745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042988" y="3006735"/>
            <a:ext cx="7056437" cy="1189038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350998" y="1484313"/>
            <a:ext cx="15055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de-AT" b="1" u="none" dirty="0" smtClean="0"/>
              <a:t>Anaglyphen</a:t>
            </a:r>
            <a:endParaRPr lang="de-AT" b="1" u="none" dirty="0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185748" y="3079760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de-AT" b="1" u="none" dirty="0" smtClean="0"/>
              <a:t>Shutterbrillen</a:t>
            </a:r>
            <a:endParaRPr lang="de-AT" b="1" u="none" dirty="0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562754" y="4686333"/>
            <a:ext cx="2249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de-AT" b="1" u="none" dirty="0" smtClean="0"/>
              <a:t>Polfilter-Projektion</a:t>
            </a:r>
            <a:endParaRPr lang="de-AT" b="1" u="none" dirty="0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771775" y="1881188"/>
            <a:ext cx="5041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de-AT" sz="1600" u="none" dirty="0" smtClean="0"/>
              <a:t>Nativ unterstützt</a:t>
            </a:r>
          </a:p>
          <a:p>
            <a:pPr algn="r" eaLnBrk="0" hangingPunct="0"/>
            <a:r>
              <a:rPr lang="de-AT" sz="1600" u="none" dirty="0" smtClean="0"/>
              <a:t>Jede Grafikkarte, jedes Display</a:t>
            </a:r>
            <a:endParaRPr lang="de-AT" sz="1600" u="none" dirty="0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441484" y="3506626"/>
            <a:ext cx="341664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de-AT" sz="1600" u="none" dirty="0" smtClean="0"/>
              <a:t>3D-Treiber von NVIDIA, AMD, Intel</a:t>
            </a:r>
          </a:p>
          <a:p>
            <a:pPr algn="r" eaLnBrk="0" hangingPunct="0"/>
            <a:r>
              <a:rPr lang="de-AT" sz="1600" u="none" dirty="0" smtClean="0"/>
              <a:t>Software </a:t>
            </a:r>
            <a:r>
              <a:rPr lang="de-AT" sz="1600" u="none" dirty="0" err="1" smtClean="0"/>
              <a:t>Pageflipping</a:t>
            </a:r>
            <a:r>
              <a:rPr lang="de-AT" sz="2000" u="none" dirty="0"/>
              <a:t/>
            </a:r>
            <a:br>
              <a:rPr lang="de-AT" sz="2000" u="none" dirty="0"/>
            </a:br>
            <a:endParaRPr lang="de-AT" sz="2000" u="none" dirty="0"/>
          </a:p>
        </p:txBody>
      </p:sp>
      <p:pic>
        <p:nvPicPr>
          <p:cNvPr id="7181" name="Picture 13" descr="Brille rot-cyan freigestell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1338263"/>
            <a:ext cx="1979612" cy="1139825"/>
          </a:xfrm>
          <a:prstGeom prst="rect">
            <a:avLst/>
          </a:prstGeom>
          <a:noFill/>
        </p:spPr>
      </p:pic>
      <p:pic>
        <p:nvPicPr>
          <p:cNvPr id="7182" name="Picture 14" descr="Brille rot-cyan freigestellt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4554570"/>
            <a:ext cx="2089150" cy="969963"/>
          </a:xfrm>
          <a:prstGeom prst="rect">
            <a:avLst/>
          </a:prstGeom>
          <a:noFill/>
        </p:spPr>
      </p:pic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2411413" y="5081620"/>
            <a:ext cx="5391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de-AT" sz="1600" u="none" dirty="0" smtClean="0"/>
              <a:t>Zweibildschirmausgabe</a:t>
            </a:r>
            <a:br>
              <a:rPr lang="de-AT" sz="1600" u="none" dirty="0" smtClean="0"/>
            </a:br>
            <a:r>
              <a:rPr lang="de-AT" sz="1600" u="none" dirty="0" smtClean="0"/>
              <a:t>Vierfach gepuffertes OpenGL</a:t>
            </a:r>
            <a:endParaRPr lang="de-AT" sz="1600" u="none" dirty="0"/>
          </a:p>
        </p:txBody>
      </p:sp>
      <p:pic>
        <p:nvPicPr>
          <p:cNvPr id="18" name="Grafik 17" descr="Shutterbril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100383"/>
            <a:ext cx="2254303" cy="9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Stereoscopic Player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7700" y="5625244"/>
            <a:ext cx="7848600" cy="612068"/>
          </a:xfrm>
        </p:spPr>
        <p:txBody>
          <a:bodyPr/>
          <a:lstStyle/>
          <a:p>
            <a:pPr marL="0" indent="0" algn="ctr">
              <a:buNone/>
            </a:pPr>
            <a:r>
              <a:rPr lang="de-AT" sz="1600" dirty="0" smtClean="0"/>
              <a:t>Der Stereoscopic Player ist ein Wiedergabeprogramm</a:t>
            </a:r>
            <a:br>
              <a:rPr lang="de-AT" sz="1600" dirty="0" smtClean="0"/>
            </a:br>
            <a:r>
              <a:rPr lang="de-AT" sz="1600" dirty="0" smtClean="0"/>
              <a:t>für stereoskopische Videos und Bilder unter Windows</a:t>
            </a:r>
            <a:endParaRPr lang="de-AT" sz="1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2</a:t>
            </a:fld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31" y="1432319"/>
            <a:ext cx="5202139" cy="40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Wimmer - 3dtv.at</a:t>
            </a:r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6D70DD-97FF-4FE5-A476-0D91533FAB8C}" type="slidenum">
              <a:rPr lang="de-AT"/>
              <a:pPr/>
              <a:t>20</a:t>
            </a:fld>
            <a:endParaRPr lang="de-AT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Stereoscopic Player Wiedergabemethoden</a:t>
            </a:r>
            <a:endParaRPr lang="de-AT" dirty="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042988" y="1412875"/>
            <a:ext cx="7056437" cy="118745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331640" y="1484313"/>
            <a:ext cx="652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u="none" dirty="0" smtClean="0"/>
              <a:t>HDMI 1.4 Frame Packing-Format</a:t>
            </a:r>
            <a:endParaRPr lang="en-US" b="1" u="none" dirty="0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333314" y="1881188"/>
            <a:ext cx="641002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de-AT" sz="1600" u="none" dirty="0" smtClean="0"/>
              <a:t>NVIDIA 3D Vision, AMD HD3D, Intel Stereotreiber</a:t>
            </a:r>
          </a:p>
          <a:p>
            <a:pPr eaLnBrk="0" hangingPunct="0"/>
            <a:r>
              <a:rPr lang="de-AT" sz="1600" u="none" dirty="0" smtClean="0"/>
              <a:t>Nur 24 Hz bei 1920 x 1080 Pixel</a:t>
            </a:r>
            <a:endParaRPr lang="de-AT" sz="1600" u="none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042988" y="4614895"/>
            <a:ext cx="7056437" cy="118745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042988" y="3006735"/>
            <a:ext cx="7056437" cy="1189038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403648" y="3079760"/>
            <a:ext cx="6467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AT" b="1" u="none" dirty="0" smtClean="0"/>
              <a:t>Gestauchtes Nebeneinander-Format</a:t>
            </a:r>
            <a:endParaRPr lang="de-AT" b="1" u="none" dirty="0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831511" y="4686333"/>
            <a:ext cx="39805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de-AT" b="1" u="none" dirty="0" smtClean="0"/>
              <a:t>Gestauchtes Übereinander-Format</a:t>
            </a:r>
            <a:endParaRPr lang="de-AT" b="1" u="none" dirty="0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1403648" y="3506626"/>
            <a:ext cx="645447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AT" sz="1600" u="none" dirty="0" smtClean="0"/>
              <a:t>Nebeneinander für 3D-TVs</a:t>
            </a:r>
          </a:p>
          <a:p>
            <a:pPr algn="ctr" eaLnBrk="0" hangingPunct="0"/>
            <a:r>
              <a:rPr lang="de-AT" sz="1600" u="none" dirty="0" smtClean="0"/>
              <a:t>TVs akzeptieren bis zu 60 Hz</a:t>
            </a:r>
            <a:r>
              <a:rPr lang="de-AT" sz="2000" u="none" dirty="0" smtClean="0"/>
              <a:t/>
            </a:r>
            <a:br>
              <a:rPr lang="de-AT" sz="2000" u="none" dirty="0" smtClean="0"/>
            </a:br>
            <a:endParaRPr lang="de-AT" sz="2000" u="none" dirty="0"/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411413" y="5081620"/>
            <a:ext cx="5391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de-AT" sz="1600" u="none" dirty="0" smtClean="0"/>
              <a:t>Übereinander für 3D-TVs</a:t>
            </a:r>
            <a:br>
              <a:rPr lang="de-AT" sz="1600" u="none" dirty="0" smtClean="0"/>
            </a:br>
            <a:r>
              <a:rPr lang="de-AT" sz="1600" u="none" dirty="0" smtClean="0"/>
              <a:t>Ideal für Polfilter-TVs</a:t>
            </a:r>
            <a:endParaRPr lang="de-AT" sz="1600" u="none" dirty="0"/>
          </a:p>
        </p:txBody>
      </p:sp>
      <p:pic>
        <p:nvPicPr>
          <p:cNvPr id="2051" name="Picture 3" descr="C:\Users\Peter\Desktop\1271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74" y="1243747"/>
            <a:ext cx="3051410" cy="152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eter\Desktop\lg-cinema-3d-55lw4500-large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83364"/>
            <a:ext cx="2334944" cy="209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6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Wimmer - 3dtv.at</a:t>
            </a:r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6D70DD-97FF-4FE5-A476-0D91533FAB8C}" type="slidenum">
              <a:rPr lang="de-AT"/>
              <a:pPr/>
              <a:t>21</a:t>
            </a:fld>
            <a:endParaRPr lang="de-AT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Stereoscopic Player Wiedergabemethoden</a:t>
            </a:r>
            <a:endParaRPr lang="de-AT" dirty="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042988" y="1949446"/>
            <a:ext cx="7056437" cy="118745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042988" y="4260895"/>
            <a:ext cx="7056437" cy="1189038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322343" y="2020884"/>
            <a:ext cx="6534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de-AT" b="1" u="none" dirty="0" smtClean="0"/>
              <a:t>3D-DLP-TVs</a:t>
            </a:r>
            <a:endParaRPr lang="de-AT" b="1" u="none" dirty="0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044136" y="4333920"/>
            <a:ext cx="3826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de-AT" altLang="de-DE" b="1" u="none" dirty="0"/>
              <a:t>LCD-Displays mit Micro-</a:t>
            </a:r>
            <a:r>
              <a:rPr lang="de-AT" altLang="de-DE" b="1" u="none" dirty="0" err="1"/>
              <a:t>Polarizer</a:t>
            </a:r>
            <a:endParaRPr lang="de-AT" altLang="de-DE" b="1" u="none" dirty="0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322343" y="2417759"/>
            <a:ext cx="649133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AT" altLang="de-DE" sz="1600" u="none" dirty="0"/>
              <a:t>Schachbrettmuster nativ unterstützt</a:t>
            </a:r>
          </a:p>
          <a:p>
            <a:r>
              <a:rPr lang="de-AT" altLang="de-DE" sz="1600" u="none" dirty="0"/>
              <a:t>Betrachtung mit </a:t>
            </a:r>
            <a:r>
              <a:rPr lang="de-AT" altLang="de-DE" sz="1600" u="none" dirty="0" err="1"/>
              <a:t>Shutterbrille</a:t>
            </a:r>
            <a:endParaRPr lang="de-AT" altLang="de-DE" sz="1600" u="none" dirty="0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566775" y="4772077"/>
            <a:ext cx="32913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de-AT" altLang="de-DE" sz="1600" u="none" dirty="0" err="1"/>
              <a:t>Interlaced</a:t>
            </a:r>
            <a:r>
              <a:rPr lang="de-AT" altLang="de-DE" sz="1600" u="none" dirty="0"/>
              <a:t>-Muster nativ unterstützt</a:t>
            </a:r>
          </a:p>
          <a:p>
            <a:pPr algn="r"/>
            <a:r>
              <a:rPr lang="de-AT" altLang="de-DE" sz="1600" u="none" dirty="0"/>
              <a:t>Betrachtung mit Polfilterbrille</a:t>
            </a:r>
            <a:r>
              <a:rPr lang="de-AT" sz="2000" u="none" dirty="0"/>
              <a:t/>
            </a:r>
            <a:br>
              <a:rPr lang="de-AT" sz="2000" u="none" dirty="0"/>
            </a:br>
            <a:endParaRPr lang="de-AT" sz="2000" u="none" dirty="0"/>
          </a:p>
        </p:txBody>
      </p:sp>
      <p:pic>
        <p:nvPicPr>
          <p:cNvPr id="19" name="Grafik 18" descr="413gjTseFnL__SS400_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8773" y="1201707"/>
            <a:ext cx="2671773" cy="2671773"/>
          </a:xfrm>
          <a:prstGeom prst="rect">
            <a:avLst/>
          </a:prstGeom>
        </p:spPr>
      </p:pic>
      <p:pic>
        <p:nvPicPr>
          <p:cNvPr id="20" name="Grafik 19" descr="ZM-M220W_03_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2343" y="3822739"/>
            <a:ext cx="2506973" cy="208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Oculus Rift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22</a:t>
            </a:fld>
            <a:endParaRPr lang="de-AT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042988" y="2331131"/>
            <a:ext cx="7056437" cy="118745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22343" y="2402569"/>
            <a:ext cx="6534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AT" b="1" u="none" dirty="0" smtClean="0"/>
              <a:t>Oculus Rift</a:t>
            </a:r>
            <a:endParaRPr lang="de-AT" b="1" u="none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322343" y="2799444"/>
            <a:ext cx="64913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AT" sz="1600" u="none" dirty="0" smtClean="0"/>
              <a:t>Development Kit 1 und 2 unterstützt</a:t>
            </a:r>
          </a:p>
          <a:p>
            <a:pPr algn="ctr" eaLnBrk="0" hangingPunct="0"/>
            <a:r>
              <a:rPr lang="de-AT" sz="1600" u="none" dirty="0" smtClean="0"/>
              <a:t>Headtracking unterstützt</a:t>
            </a:r>
            <a:endParaRPr lang="de-AT" sz="1600" u="non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0" l="0" r="100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268760"/>
            <a:ext cx="2592288" cy="1730892"/>
          </a:xfr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2546473"/>
            <a:ext cx="3873193" cy="217867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4086074"/>
            <a:ext cx="3312367" cy="18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Autostereoskopische Bildschirme</a:t>
            </a:r>
          </a:p>
        </p:txBody>
      </p:sp>
      <p:sp>
        <p:nvSpPr>
          <p:cNvPr id="4099" name="Inhaltsplatzhalter 2"/>
          <p:cNvSpPr>
            <a:spLocks noGrp="1"/>
          </p:cNvSpPr>
          <p:nvPr>
            <p:ph idx="1"/>
          </p:nvPr>
        </p:nvSpPr>
        <p:spPr>
          <a:xfrm>
            <a:off x="684213" y="1628775"/>
            <a:ext cx="7848600" cy="2124261"/>
          </a:xfrm>
        </p:spPr>
        <p:txBody>
          <a:bodyPr/>
          <a:lstStyle/>
          <a:p>
            <a:r>
              <a:rPr lang="de-AT" sz="2000" dirty="0" smtClean="0"/>
              <a:t>Keine Brillen erforderlich</a:t>
            </a:r>
          </a:p>
          <a:p>
            <a:r>
              <a:rPr lang="de-AT" sz="2000" dirty="0" smtClean="0"/>
              <a:t>Zwei grundlegende Technologien</a:t>
            </a:r>
          </a:p>
          <a:p>
            <a:pPr lvl="1"/>
            <a:r>
              <a:rPr lang="de-AT" sz="1800" dirty="0" smtClean="0"/>
              <a:t>Linsenrasterfolie</a:t>
            </a:r>
          </a:p>
          <a:p>
            <a:pPr lvl="1"/>
            <a:r>
              <a:rPr lang="de-AT" sz="1800" dirty="0" smtClean="0"/>
              <a:t>Parallaxenbarriere</a:t>
            </a:r>
          </a:p>
          <a:p>
            <a:r>
              <a:rPr lang="de-AT" sz="2000" dirty="0" smtClean="0"/>
              <a:t>Nachrüstlösung mit Linsenrasterfolie möglich</a:t>
            </a:r>
          </a:p>
          <a:p>
            <a:pPr marL="457200" lvl="1" indent="0">
              <a:buNone/>
            </a:pPr>
            <a:endParaRPr lang="de-AT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F7FD10-6570-46E6-9B2F-D5788A4AB654}" type="slidenum">
              <a:rPr lang="de-AT" smtClean="0"/>
              <a:pPr>
                <a:defRPr/>
              </a:pPr>
              <a:t>23</a:t>
            </a:fld>
            <a:endParaRPr lang="de-AT"/>
          </a:p>
        </p:txBody>
      </p:sp>
      <p:grpSp>
        <p:nvGrpSpPr>
          <p:cNvPr id="2" name="Gruppieren 1"/>
          <p:cNvGrpSpPr/>
          <p:nvPr/>
        </p:nvGrpSpPr>
        <p:grpSpPr>
          <a:xfrm>
            <a:off x="2291257" y="4005784"/>
            <a:ext cx="4561486" cy="2303536"/>
            <a:chOff x="1619250" y="3500438"/>
            <a:chExt cx="5589588" cy="2997200"/>
          </a:xfrm>
        </p:grpSpPr>
        <p:pic>
          <p:nvPicPr>
            <p:cNvPr id="4102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638" y="3500438"/>
              <a:ext cx="2997200" cy="299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3" name="Pfeil nach rechts 22"/>
            <p:cNvSpPr>
              <a:spLocks noChangeArrowheads="1"/>
            </p:cNvSpPr>
            <p:nvPr/>
          </p:nvSpPr>
          <p:spPr bwMode="auto">
            <a:xfrm>
              <a:off x="3743325" y="4559300"/>
              <a:ext cx="1657350" cy="439738"/>
            </a:xfrm>
            <a:prstGeom prst="rightArrow">
              <a:avLst>
                <a:gd name="adj1" fmla="val 50000"/>
                <a:gd name="adj2" fmla="val 50113"/>
              </a:avLst>
            </a:prstGeom>
            <a:gradFill rotWithShape="0">
              <a:gsLst>
                <a:gs pos="0">
                  <a:srgbClr val="A52D05"/>
                </a:gs>
                <a:gs pos="50000">
                  <a:srgbClr val="C35A19"/>
                </a:gs>
                <a:gs pos="100000">
                  <a:srgbClr val="F5A532"/>
                </a:gs>
              </a:gsLst>
              <a:lin ang="2400000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4104" name="Gruppieren 12"/>
            <p:cNvGrpSpPr>
              <a:grpSpLocks/>
            </p:cNvGrpSpPr>
            <p:nvPr/>
          </p:nvGrpSpPr>
          <p:grpSpPr bwMode="auto">
            <a:xfrm>
              <a:off x="1619250" y="4019550"/>
              <a:ext cx="2339975" cy="1519238"/>
              <a:chOff x="1511660" y="3933056"/>
              <a:chExt cx="2268252" cy="1368152"/>
            </a:xfrm>
          </p:grpSpPr>
          <p:sp>
            <p:nvSpPr>
              <p:cNvPr id="4105" name="Rechteck 10"/>
              <p:cNvSpPr>
                <a:spLocks noChangeArrowheads="1"/>
              </p:cNvSpPr>
              <p:nvPr/>
            </p:nvSpPr>
            <p:spPr bwMode="auto">
              <a:xfrm>
                <a:off x="1511660" y="3933056"/>
                <a:ext cx="2268252" cy="1368152"/>
              </a:xfrm>
              <a:prstGeom prst="rect">
                <a:avLst/>
              </a:prstGeom>
              <a:gradFill rotWithShape="0">
                <a:gsLst>
                  <a:gs pos="0">
                    <a:srgbClr val="F0F5FA"/>
                  </a:gs>
                  <a:gs pos="100000">
                    <a:srgbClr val="99B6D3"/>
                  </a:gs>
                </a:gsLst>
                <a:lin ang="24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" name="Rechteck 11"/>
              <p:cNvSpPr/>
              <p:nvPr/>
            </p:nvSpPr>
            <p:spPr bwMode="auto">
              <a:xfrm>
                <a:off x="1511660" y="3933056"/>
                <a:ext cx="2268252" cy="1368152"/>
              </a:xfrm>
              <a:prstGeom prst="rect">
                <a:avLst/>
              </a:prstGeom>
              <a:blipFill dpi="0" rotWithShape="1">
                <a:blip r:embed="rId3">
                  <a:alphaModFix amt="60000"/>
                </a:blip>
                <a:srcRect/>
                <a:tile tx="0" ty="0" sx="100000" sy="100000" flip="none" algn="tl"/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0"/>
              </a:effectLst>
            </p:spPr>
            <p:txBody>
              <a:bodyPr/>
              <a:lstStyle/>
              <a:p>
                <a:pPr>
                  <a:defRPr/>
                </a:pPr>
                <a:endParaRPr lang="de-A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90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Typen autostereoskopischer Bildschirme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683568" y="3573016"/>
            <a:ext cx="3870175" cy="2581722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/>
              <a:t>Kleiner Betrachtungswinkel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/>
              <a:t>Nur linke + rechte Ansicht nötig</a:t>
            </a:r>
          </a:p>
          <a:p>
            <a:endParaRPr lang="en-US" dirty="0" smtClean="0"/>
          </a:p>
          <a:p>
            <a:endParaRPr lang="de-AT" dirty="0" smtClean="0"/>
          </a:p>
          <a:p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4463988" y="3573016"/>
            <a:ext cx="4284476" cy="2581722"/>
          </a:xfrm>
        </p:spPr>
        <p:txBody>
          <a:bodyPr/>
          <a:lstStyle/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/>
              <a:t>Größerer Betrachtungswinkel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/>
              <a:t>Mehrere Ansichten notwendig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/>
              <a:t>Bildaufnahme aufwendig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/>
              <a:t>Berechnung der Ansichten aus 2D+Tiefe-Format möglich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/>
              <a:t>Interpolation von Ansichten für zukünftige Version geplant</a:t>
            </a:r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520F35-F616-4328-8259-B2B3513F10AB}" type="slidenum">
              <a:rPr lang="de-AT" smtClean="0"/>
              <a:pPr>
                <a:defRPr/>
              </a:pPr>
              <a:t>24</a:t>
            </a:fld>
            <a:endParaRPr lang="de-AT"/>
          </a:p>
        </p:txBody>
      </p:sp>
      <p:grpSp>
        <p:nvGrpSpPr>
          <p:cNvPr id="6" name="Gruppieren 5"/>
          <p:cNvGrpSpPr/>
          <p:nvPr/>
        </p:nvGrpSpPr>
        <p:grpSpPr>
          <a:xfrm>
            <a:off x="971550" y="1628775"/>
            <a:ext cx="7200900" cy="1610757"/>
            <a:chOff x="503238" y="1628775"/>
            <a:chExt cx="7200900" cy="1610757"/>
          </a:xfrm>
        </p:grpSpPr>
        <p:grpSp>
          <p:nvGrpSpPr>
            <p:cNvPr id="6149" name="Gruppieren 5"/>
            <p:cNvGrpSpPr>
              <a:grpSpLocks/>
            </p:cNvGrpSpPr>
            <p:nvPr/>
          </p:nvGrpSpPr>
          <p:grpSpPr bwMode="auto">
            <a:xfrm>
              <a:off x="3203575" y="1628775"/>
              <a:ext cx="1763713" cy="1008063"/>
              <a:chOff x="1511660" y="3933056"/>
              <a:chExt cx="2268252" cy="1368152"/>
            </a:xfrm>
          </p:grpSpPr>
          <p:sp>
            <p:nvSpPr>
              <p:cNvPr id="6165" name="Rechteck 6"/>
              <p:cNvSpPr>
                <a:spLocks noChangeArrowheads="1"/>
              </p:cNvSpPr>
              <p:nvPr/>
            </p:nvSpPr>
            <p:spPr bwMode="auto">
              <a:xfrm>
                <a:off x="1511660" y="3933056"/>
                <a:ext cx="2268252" cy="1368152"/>
              </a:xfrm>
              <a:prstGeom prst="rect">
                <a:avLst/>
              </a:prstGeom>
              <a:gradFill rotWithShape="0">
                <a:gsLst>
                  <a:gs pos="0">
                    <a:srgbClr val="F0F5FA"/>
                  </a:gs>
                  <a:gs pos="100000">
                    <a:srgbClr val="99B6D3"/>
                  </a:gs>
                </a:gsLst>
                <a:lin ang="24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" name="Rechteck 7"/>
              <p:cNvSpPr/>
              <p:nvPr/>
            </p:nvSpPr>
            <p:spPr bwMode="auto">
              <a:xfrm>
                <a:off x="1511660" y="3933056"/>
                <a:ext cx="2268252" cy="1368152"/>
              </a:xfrm>
              <a:prstGeom prst="rect">
                <a:avLst/>
              </a:prstGeom>
              <a:blipFill dpi="0" rotWithShape="1">
                <a:blip r:embed="rId2">
                  <a:alphaModFix amt="60000"/>
                </a:blip>
                <a:srcRect/>
                <a:tile tx="0" ty="0" sx="100000" sy="100000" flip="none" algn="tl"/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0"/>
              </a:effectLst>
            </p:spPr>
            <p:txBody>
              <a:bodyPr/>
              <a:lstStyle/>
              <a:p>
                <a:pPr>
                  <a:defRPr/>
                </a:pPr>
                <a:endParaRPr lang="de-AT"/>
              </a:p>
            </p:txBody>
          </p:sp>
        </p:grpSp>
        <p:sp>
          <p:nvSpPr>
            <p:cNvPr id="6150" name="Textfeld 17"/>
            <p:cNvSpPr txBox="1">
              <a:spLocks noChangeArrowheads="1"/>
            </p:cNvSpPr>
            <p:nvPr/>
          </p:nvSpPr>
          <p:spPr bwMode="auto">
            <a:xfrm>
              <a:off x="503238" y="2870200"/>
              <a:ext cx="28813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AT" b="1" u="none" dirty="0" smtClean="0"/>
                <a:t>Single-Viewer</a:t>
              </a:r>
            </a:p>
          </p:txBody>
        </p:sp>
        <p:sp>
          <p:nvSpPr>
            <p:cNvPr id="6151" name="Textfeld 18"/>
            <p:cNvSpPr txBox="1">
              <a:spLocks noChangeArrowheads="1"/>
            </p:cNvSpPr>
            <p:nvPr/>
          </p:nvSpPr>
          <p:spPr bwMode="auto">
            <a:xfrm>
              <a:off x="4824413" y="2867025"/>
              <a:ext cx="2879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AT" b="1" u="none" dirty="0" smtClean="0"/>
                <a:t>Multi-Viewer</a:t>
              </a:r>
              <a:endParaRPr lang="de-AT" b="1" u="none" dirty="0"/>
            </a:p>
          </p:txBody>
        </p:sp>
        <p:sp>
          <p:nvSpPr>
            <p:cNvPr id="6152" name="Freihandform 20"/>
            <p:cNvSpPr>
              <a:spLocks/>
            </p:cNvSpPr>
            <p:nvPr/>
          </p:nvSpPr>
          <p:spPr bwMode="auto">
            <a:xfrm>
              <a:off x="1943100" y="2135188"/>
              <a:ext cx="1150938" cy="727075"/>
            </a:xfrm>
            <a:custGeom>
              <a:avLst/>
              <a:gdLst>
                <a:gd name="T0" fmla="*/ 1150620 w 1150620"/>
                <a:gd name="T1" fmla="*/ 0 h 453001"/>
                <a:gd name="T2" fmla="*/ 0 w 1150620"/>
                <a:gd name="T3" fmla="*/ 727608 h 45300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50620" h="453001">
                  <a:moveTo>
                    <a:pt x="1150620" y="0"/>
                  </a:moveTo>
                  <a:cubicBezTo>
                    <a:pt x="789940" y="8676"/>
                    <a:pt x="383540" y="17353"/>
                    <a:pt x="0" y="4530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153" name="Freihandform 21"/>
            <p:cNvSpPr>
              <a:spLocks/>
            </p:cNvSpPr>
            <p:nvPr/>
          </p:nvSpPr>
          <p:spPr bwMode="auto">
            <a:xfrm flipH="1">
              <a:off x="5108575" y="2141538"/>
              <a:ext cx="1155700" cy="728662"/>
            </a:xfrm>
            <a:custGeom>
              <a:avLst/>
              <a:gdLst>
                <a:gd name="T0" fmla="*/ 1154853 w 1150620"/>
                <a:gd name="T1" fmla="*/ 0 h 453001"/>
                <a:gd name="T2" fmla="*/ 0 w 1150620"/>
                <a:gd name="T3" fmla="*/ 727608 h 45300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50620" h="453001">
                  <a:moveTo>
                    <a:pt x="1150620" y="0"/>
                  </a:moveTo>
                  <a:cubicBezTo>
                    <a:pt x="789940" y="8676"/>
                    <a:pt x="383540" y="17353"/>
                    <a:pt x="0" y="4530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9734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Formate für Multi-Viewer-Displays</a:t>
            </a:r>
            <a:endParaRPr lang="de-AT" dirty="0"/>
          </a:p>
        </p:txBody>
      </p:sp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>
          <a:xfrm>
            <a:off x="611560" y="3861048"/>
            <a:ext cx="3887787" cy="2005658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AT" sz="1800" dirty="0" smtClean="0"/>
              <a:t>Feste Anzahl von Ansichten</a:t>
            </a:r>
            <a:br>
              <a:rPr lang="de-AT" sz="1800" dirty="0" smtClean="0"/>
            </a:br>
            <a:r>
              <a:rPr lang="de-AT" sz="1800" dirty="0" smtClean="0"/>
              <a:t>z.B. 8 (4 x 2)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AT" sz="1800" dirty="0" smtClean="0"/>
              <a:t>Keine Einschränkungen bzgl. darstellbarer Inhalte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AT" sz="1800" dirty="0" smtClean="0"/>
              <a:t>Programm-unabhängige </a:t>
            </a:r>
            <a:r>
              <a:rPr lang="de-AT" sz="1800" dirty="0"/>
              <a:t>Darstellungsqualität</a:t>
            </a:r>
          </a:p>
          <a:p>
            <a:endParaRPr lang="de-AT" sz="1800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2"/>
          </p:nvPr>
        </p:nvSpPr>
        <p:spPr>
          <a:xfrm>
            <a:off x="4932039" y="3861048"/>
            <a:ext cx="3762435" cy="2005658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AT" sz="1800" dirty="0" smtClean="0"/>
              <a:t>Ansichten werden Display-abhängig erzeugt (z.B. 5, 8, …)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AT" sz="1800" dirty="0" smtClean="0"/>
              <a:t>Rechenaufwändig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AT" sz="1800" dirty="0" smtClean="0"/>
              <a:t>Keine halbtransparenten Objekte möglich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7AB8B6-17B9-4FBA-9ACD-FB32F77CA7B7}" type="slidenum">
              <a:rPr lang="de-AT" smtClean="0"/>
              <a:pPr/>
              <a:t>25</a:t>
            </a:fld>
            <a:endParaRPr lang="de-AT"/>
          </a:p>
        </p:txBody>
      </p:sp>
      <p:sp>
        <p:nvSpPr>
          <p:cNvPr id="13" name="Textfeld 12"/>
          <p:cNvSpPr txBox="1"/>
          <p:nvPr/>
        </p:nvSpPr>
        <p:spPr>
          <a:xfrm>
            <a:off x="1376509" y="1475492"/>
            <a:ext cx="20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u="none" dirty="0" smtClean="0"/>
              <a:t>Gekachelt (</a:t>
            </a:r>
            <a:r>
              <a:rPr lang="de-AT" b="1" u="none" dirty="0" err="1" smtClean="0"/>
              <a:t>Tiled</a:t>
            </a:r>
            <a:r>
              <a:rPr lang="de-AT" b="1" u="none" dirty="0" smtClean="0"/>
              <a:t>)</a:t>
            </a:r>
            <a:endParaRPr lang="de-AT" b="1" u="none" dirty="0"/>
          </a:p>
        </p:txBody>
      </p:sp>
      <p:sp>
        <p:nvSpPr>
          <p:cNvPr id="14" name="Textfeld 13"/>
          <p:cNvSpPr txBox="1"/>
          <p:nvPr/>
        </p:nvSpPr>
        <p:spPr>
          <a:xfrm>
            <a:off x="6084167" y="1475492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u="none" dirty="0" smtClean="0"/>
              <a:t>2D + Tiefe</a:t>
            </a:r>
            <a:endParaRPr lang="de-AT" b="1" u="non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75" y="1988840"/>
            <a:ext cx="3958800" cy="158417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988840"/>
            <a:ext cx="396044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Wimmer - 3dtv.at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BEDB67-2EEC-4C42-ACBE-3417B8BF7B10}" type="slidenum">
              <a:rPr lang="de-AT"/>
              <a:pPr/>
              <a:t>26</a:t>
            </a:fld>
            <a:endParaRPr lang="de-AT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Stereoscopic Player Wiedergabemethoden</a:t>
            </a:r>
            <a:endParaRPr lang="de-AT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48780"/>
            <a:ext cx="7848600" cy="3636429"/>
          </a:xfrm>
        </p:spPr>
        <p:txBody>
          <a:bodyPr/>
          <a:lstStyle/>
          <a:p>
            <a:r>
              <a:rPr lang="de-AT" sz="2000" dirty="0" smtClean="0"/>
              <a:t>Autostereoskopisch Single-Viewer</a:t>
            </a:r>
          </a:p>
          <a:p>
            <a:pPr lvl="1"/>
            <a:r>
              <a:rPr lang="de-AT" sz="1800" dirty="0" smtClean="0"/>
              <a:t>Tridelity SL Series 3D-Display</a:t>
            </a:r>
          </a:p>
          <a:p>
            <a:pPr lvl="1"/>
            <a:r>
              <a:rPr lang="de-AT" sz="1800" dirty="0"/>
              <a:t>Sharp </a:t>
            </a:r>
            <a:r>
              <a:rPr lang="de-AT" sz="1800" dirty="0" smtClean="0"/>
              <a:t>3D-Display</a:t>
            </a:r>
          </a:p>
          <a:p>
            <a:pPr lvl="1"/>
            <a:r>
              <a:rPr lang="de-AT" sz="1800" dirty="0" smtClean="0"/>
              <a:t>Spaltenweise verschachtelt</a:t>
            </a:r>
          </a:p>
          <a:p>
            <a:pPr lvl="1"/>
            <a:r>
              <a:rPr lang="de-AT" sz="1800" dirty="0" smtClean="0"/>
              <a:t>Generisches Single-Viewer-Display</a:t>
            </a:r>
          </a:p>
          <a:p>
            <a:pPr lvl="1"/>
            <a:endParaRPr lang="de-AT" sz="1800" dirty="0" smtClean="0"/>
          </a:p>
          <a:p>
            <a:r>
              <a:rPr lang="de-AT" sz="2000" dirty="0" smtClean="0"/>
              <a:t>Autostereoskopisch Multi-Viewer</a:t>
            </a:r>
          </a:p>
          <a:p>
            <a:pPr lvl="1"/>
            <a:r>
              <a:rPr lang="de-AT" sz="1800" dirty="0" smtClean="0"/>
              <a:t>Tridelity MV Series Multi-Viewer-Display</a:t>
            </a:r>
          </a:p>
          <a:p>
            <a:pPr lvl="1"/>
            <a:r>
              <a:rPr lang="de-AT" sz="1800" dirty="0" smtClean="0"/>
              <a:t>Realcel Multi-Viewer Display</a:t>
            </a:r>
          </a:p>
          <a:p>
            <a:pPr lvl="1"/>
            <a:r>
              <a:rPr lang="de-AT" sz="1800" dirty="0" smtClean="0"/>
              <a:t>Generisches Multi-Viewer-Display</a:t>
            </a:r>
            <a:endParaRPr lang="de-AT" sz="18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5832140" y="2240893"/>
            <a:ext cx="2612915" cy="1687862"/>
            <a:chOff x="5976156" y="2461218"/>
            <a:chExt cx="2612915" cy="1687862"/>
          </a:xfrm>
        </p:grpSpPr>
        <p:pic>
          <p:nvPicPr>
            <p:cNvPr id="12" name="Picture 14" descr="Brille rot-cyan freigestellt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156" y="3220270"/>
              <a:ext cx="2000657" cy="928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Grafik 17" descr="Shutterbril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244" y="2461218"/>
              <a:ext cx="1820827" cy="759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Multiplizieren 10"/>
            <p:cNvSpPr/>
            <p:nvPr/>
          </p:nvSpPr>
          <p:spPr bwMode="auto">
            <a:xfrm>
              <a:off x="6264188" y="2602478"/>
              <a:ext cx="1832384" cy="1442570"/>
            </a:xfrm>
            <a:prstGeom prst="mathMultiply">
              <a:avLst/>
            </a:prstGeom>
            <a:gradFill>
              <a:gsLst>
                <a:gs pos="10000">
                  <a:srgbClr val="F5A532"/>
                </a:gs>
                <a:gs pos="50000">
                  <a:srgbClr val="C35A19"/>
                </a:gs>
                <a:gs pos="90000">
                  <a:srgbClr val="A52D05"/>
                </a:gs>
              </a:gsLst>
              <a:lin ang="2400000" scaled="0"/>
            </a:gra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971600" y="5410961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u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Weitere Displays werden auf Wunsch hinzugefügt, können jedoch bereits mit den generischen Wiedergabemethoden genutzt werden.</a:t>
            </a:r>
            <a:endParaRPr lang="de-A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91603"/>
            <a:ext cx="6048672" cy="494065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Stereoscopic Player Wiedergabemethoden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79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Linsenkalibrierung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343018"/>
            <a:ext cx="4092454" cy="230200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28</a:t>
            </a:fld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340768"/>
            <a:ext cx="4092454" cy="230200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3861048"/>
            <a:ext cx="4104081" cy="23085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1" y="3861048"/>
            <a:ext cx="4104081" cy="23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0" y="3861048"/>
            <a:ext cx="4104081" cy="230854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1" y="3861048"/>
            <a:ext cx="4104081" cy="2308546"/>
          </a:xfrm>
          <a:prstGeom prst="rect">
            <a:avLst/>
          </a:prstGeom>
        </p:spPr>
      </p:pic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1" y="1354857"/>
            <a:ext cx="4092455" cy="2302006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1" y="1340768"/>
            <a:ext cx="4092455" cy="23020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Linsenkalibrierung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981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2 6"/>
          <p:cNvSpPr/>
          <p:nvPr/>
        </p:nvSpPr>
        <p:spPr bwMode="auto">
          <a:xfrm>
            <a:off x="2051720" y="4041068"/>
            <a:ext cx="4824536" cy="2412268"/>
          </a:xfrm>
          <a:prstGeom prst="irregularSeal2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Was ist neu?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552" y="1628775"/>
            <a:ext cx="4068452" cy="4525963"/>
          </a:xfrm>
        </p:spPr>
        <p:txBody>
          <a:bodyPr/>
          <a:lstStyle/>
          <a:p>
            <a:r>
              <a:rPr lang="de-AT" sz="2000" dirty="0" smtClean="0"/>
              <a:t>Benutzeroberfläche</a:t>
            </a:r>
          </a:p>
          <a:p>
            <a:pPr lvl="1"/>
            <a:r>
              <a:rPr lang="de-AT" sz="1800" dirty="0" smtClean="0"/>
              <a:t>Modernes Aussehen</a:t>
            </a:r>
          </a:p>
          <a:p>
            <a:pPr lvl="1"/>
            <a:r>
              <a:rPr lang="de-AT" sz="1800" dirty="0" smtClean="0"/>
              <a:t>Große Schaltflächen für hochauflösende Bildschirme</a:t>
            </a:r>
          </a:p>
          <a:p>
            <a:endParaRPr lang="de-AT" sz="2000" dirty="0" smtClean="0"/>
          </a:p>
          <a:p>
            <a:r>
              <a:rPr lang="de-AT" sz="2000" dirty="0" smtClean="0"/>
              <a:t>Installation</a:t>
            </a:r>
          </a:p>
          <a:p>
            <a:pPr lvl="1"/>
            <a:r>
              <a:rPr lang="de-AT" sz="1800" dirty="0" smtClean="0"/>
              <a:t>Weniger Klicks</a:t>
            </a:r>
          </a:p>
          <a:p>
            <a:pPr lvl="1"/>
            <a:r>
              <a:rPr lang="de-AT" sz="1800" dirty="0" smtClean="0"/>
              <a:t>Keine Internetverbindung nötig</a:t>
            </a:r>
          </a:p>
          <a:p>
            <a:pPr lvl="1"/>
            <a:r>
              <a:rPr lang="de-AT" sz="1800" dirty="0" smtClean="0"/>
              <a:t>Installiert .NET Framework</a:t>
            </a:r>
          </a:p>
          <a:p>
            <a:pPr lvl="1"/>
            <a:r>
              <a:rPr lang="de-AT" sz="1800" dirty="0" smtClean="0"/>
              <a:t>Installiert Codecs</a:t>
            </a:r>
            <a:r>
              <a:rPr lang="de-AT" dirty="0" smtClean="0"/>
              <a:t/>
            </a:r>
            <a:br>
              <a:rPr lang="de-AT" dirty="0" smtClean="0"/>
            </a:br>
            <a:endParaRPr lang="de-AT" sz="1800" dirty="0" smtClean="0"/>
          </a:p>
          <a:p>
            <a:pPr lvl="1"/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932040" y="1628775"/>
            <a:ext cx="3636404" cy="4525963"/>
          </a:xfrm>
        </p:spPr>
        <p:txBody>
          <a:bodyPr/>
          <a:lstStyle/>
          <a:p>
            <a:r>
              <a:rPr lang="de-AT" sz="2000" dirty="0"/>
              <a:t>Rendering-Engine</a:t>
            </a:r>
          </a:p>
          <a:p>
            <a:pPr lvl="1"/>
            <a:r>
              <a:rPr lang="de-AT" sz="1800" dirty="0"/>
              <a:t>Vollbild-Toolbar</a:t>
            </a:r>
          </a:p>
          <a:p>
            <a:pPr lvl="1"/>
            <a:r>
              <a:rPr lang="de-AT" sz="1800" dirty="0"/>
              <a:t>Stereoskopische</a:t>
            </a:r>
            <a:br>
              <a:rPr lang="de-AT" sz="1800" dirty="0"/>
            </a:br>
            <a:r>
              <a:rPr lang="de-AT" sz="1800" dirty="0"/>
              <a:t>Benutzeroberfläche</a:t>
            </a:r>
          </a:p>
          <a:p>
            <a:pPr lvl="1"/>
            <a:r>
              <a:rPr lang="de-AT" sz="1800" dirty="0"/>
              <a:t>Stereoskopischer</a:t>
            </a:r>
            <a:br>
              <a:rPr lang="de-AT" sz="1800" dirty="0"/>
            </a:br>
            <a:r>
              <a:rPr lang="de-AT" sz="1800" dirty="0"/>
              <a:t>Mauszeiger</a:t>
            </a:r>
          </a:p>
          <a:p>
            <a:pPr lvl="1"/>
            <a:r>
              <a:rPr lang="de-AT" sz="1800" dirty="0" err="1"/>
              <a:t>Überblend</a:t>
            </a:r>
            <a:r>
              <a:rPr lang="de-AT" sz="1800" dirty="0"/>
              <a:t>-Effekt</a:t>
            </a:r>
            <a:br>
              <a:rPr lang="de-AT" sz="1800" dirty="0"/>
            </a:br>
            <a:r>
              <a:rPr lang="de-AT" sz="1800" dirty="0"/>
              <a:t>bei Diashows</a:t>
            </a:r>
          </a:p>
          <a:p>
            <a:pPr lvl="1"/>
            <a:r>
              <a:rPr lang="de-AT" sz="1800" dirty="0"/>
              <a:t>Schwebendes Scheinfenster</a:t>
            </a:r>
          </a:p>
          <a:p>
            <a:pPr lvl="1"/>
            <a:r>
              <a:rPr lang="de-AT" sz="1800" dirty="0"/>
              <a:t>Untertitel</a:t>
            </a:r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3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 rot="20690434">
            <a:off x="3179650" y="4663289"/>
            <a:ext cx="2133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7200" b="1" u="none" dirty="0" smtClean="0">
                <a:solidFill>
                  <a:schemeClr val="bg1"/>
                </a:solidFill>
              </a:rPr>
              <a:t>NEU</a:t>
            </a:r>
            <a:endParaRPr lang="de-AT" sz="7200" b="1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3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nhaltsplatzhalter 2"/>
          <p:cNvSpPr txBox="1">
            <a:spLocks/>
          </p:cNvSpPr>
          <p:nvPr/>
        </p:nvSpPr>
        <p:spPr bwMode="auto">
          <a:xfrm>
            <a:off x="5112060" y="1628801"/>
            <a:ext cx="3528392" cy="209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30000"/>
              </a:spcAft>
              <a:buSzPct val="13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10000"/>
              </a:spcBef>
              <a:spcAft>
                <a:spcPct val="10000"/>
              </a:spcAft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de-AT" sz="2000" u="none" kern="0" dirty="0" smtClean="0"/>
          </a:p>
          <a:p>
            <a:pPr lvl="1"/>
            <a:r>
              <a:rPr lang="de-AT" sz="1800" u="none" kern="0" dirty="0" smtClean="0"/>
              <a:t>Windows Media (*.</a:t>
            </a:r>
            <a:r>
              <a:rPr lang="de-AT" sz="1800" u="none" kern="0" dirty="0" err="1" smtClean="0"/>
              <a:t>wmv</a:t>
            </a:r>
            <a:r>
              <a:rPr lang="de-AT" sz="1800" u="none" kern="0" dirty="0" smtClean="0"/>
              <a:t>)</a:t>
            </a:r>
          </a:p>
          <a:p>
            <a:pPr lvl="1"/>
            <a:r>
              <a:rPr lang="de-AT" sz="1800" u="none" kern="0" dirty="0" smtClean="0"/>
              <a:t>Matroska (*.</a:t>
            </a:r>
            <a:r>
              <a:rPr lang="de-AT" sz="1800" u="none" kern="0" dirty="0" err="1" smtClean="0"/>
              <a:t>mkv</a:t>
            </a:r>
            <a:r>
              <a:rPr lang="de-AT" sz="1800" u="none" kern="0" dirty="0" smtClean="0"/>
              <a:t>)</a:t>
            </a:r>
          </a:p>
          <a:p>
            <a:pPr lvl="1"/>
            <a:r>
              <a:rPr lang="de-AT" sz="1800" u="none" dirty="0" err="1"/>
              <a:t>Quicktime</a:t>
            </a:r>
            <a:r>
              <a:rPr lang="de-AT" sz="1800" u="none" dirty="0"/>
              <a:t> (*.</a:t>
            </a:r>
            <a:r>
              <a:rPr lang="de-AT" sz="1800" u="none" dirty="0" err="1"/>
              <a:t>mov</a:t>
            </a:r>
            <a:r>
              <a:rPr lang="de-AT" sz="1800" u="none" dirty="0"/>
              <a:t>)</a:t>
            </a:r>
          </a:p>
          <a:p>
            <a:pPr lvl="1"/>
            <a:r>
              <a:rPr lang="de-AT" sz="1800" u="none" kern="0" dirty="0" smtClean="0"/>
              <a:t>MP4 (*.mp4)</a:t>
            </a:r>
          </a:p>
          <a:p>
            <a:pPr lvl="1"/>
            <a:endParaRPr lang="de-AT" sz="1800" u="none" kern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Unterstützte Dateiformate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1628775"/>
            <a:ext cx="4463851" cy="4525963"/>
          </a:xfrm>
        </p:spPr>
        <p:txBody>
          <a:bodyPr/>
          <a:lstStyle/>
          <a:p>
            <a:r>
              <a:rPr lang="de-AT" sz="2000" dirty="0" smtClean="0"/>
              <a:t>Videoformate</a:t>
            </a:r>
          </a:p>
          <a:p>
            <a:pPr lvl="1"/>
            <a:r>
              <a:rPr lang="de-AT" sz="1800" dirty="0" smtClean="0"/>
              <a:t>Video für Windows (*.</a:t>
            </a:r>
            <a:r>
              <a:rPr lang="de-AT" sz="1800" dirty="0" err="1" smtClean="0"/>
              <a:t>avi</a:t>
            </a:r>
            <a:r>
              <a:rPr lang="de-AT" sz="1800" dirty="0" smtClean="0"/>
              <a:t>)</a:t>
            </a:r>
          </a:p>
          <a:p>
            <a:pPr lvl="1"/>
            <a:r>
              <a:rPr lang="de-AT" sz="1800" dirty="0"/>
              <a:t>Material Exchange Format (*.</a:t>
            </a:r>
            <a:r>
              <a:rPr lang="de-AT" sz="1800" dirty="0" err="1"/>
              <a:t>mxf</a:t>
            </a:r>
            <a:r>
              <a:rPr lang="de-AT" sz="1800" dirty="0"/>
              <a:t>)</a:t>
            </a:r>
          </a:p>
          <a:p>
            <a:pPr lvl="1"/>
            <a:r>
              <a:rPr lang="de-AT" sz="1800" dirty="0" smtClean="0"/>
              <a:t>MPEG-1 (*.</a:t>
            </a:r>
            <a:r>
              <a:rPr lang="de-AT" sz="1800" dirty="0" err="1" smtClean="0"/>
              <a:t>mpg</a:t>
            </a:r>
            <a:r>
              <a:rPr lang="de-AT" sz="1800" dirty="0" smtClean="0"/>
              <a:t>)</a:t>
            </a:r>
          </a:p>
          <a:p>
            <a:pPr lvl="1"/>
            <a:r>
              <a:rPr lang="de-AT" sz="1800" dirty="0" smtClean="0"/>
              <a:t>MPEG-2 (*.</a:t>
            </a:r>
            <a:r>
              <a:rPr lang="de-AT" sz="1800" dirty="0" err="1" smtClean="0"/>
              <a:t>mts</a:t>
            </a:r>
            <a:r>
              <a:rPr lang="de-AT" sz="1800" dirty="0" smtClean="0"/>
              <a:t>, *.m2ts, *.</a:t>
            </a:r>
            <a:r>
              <a:rPr lang="de-AT" sz="1800" dirty="0" err="1" smtClean="0"/>
              <a:t>ssif</a:t>
            </a:r>
            <a:r>
              <a:rPr lang="de-AT" sz="1800" dirty="0" smtClean="0"/>
              <a:t>)</a:t>
            </a:r>
          </a:p>
          <a:p>
            <a:pPr lvl="1"/>
            <a:endParaRPr lang="de-AT" sz="1800" dirty="0" smtClean="0"/>
          </a:p>
          <a:p>
            <a:r>
              <a:rPr lang="de-AT" sz="2000" dirty="0" smtClean="0"/>
              <a:t>Bildformate</a:t>
            </a:r>
          </a:p>
          <a:p>
            <a:pPr lvl="1"/>
            <a:r>
              <a:rPr lang="de-AT" sz="1800" dirty="0" smtClean="0"/>
              <a:t>Windows Bitmap (*.</a:t>
            </a:r>
            <a:r>
              <a:rPr lang="de-AT" sz="1800" dirty="0" err="1" smtClean="0"/>
              <a:t>bmp</a:t>
            </a:r>
            <a:r>
              <a:rPr lang="de-AT" sz="1800" dirty="0" smtClean="0"/>
              <a:t>)</a:t>
            </a:r>
          </a:p>
          <a:p>
            <a:pPr lvl="1"/>
            <a:r>
              <a:rPr lang="de-AT" sz="1800" dirty="0" smtClean="0"/>
              <a:t>JPEG (*.</a:t>
            </a:r>
            <a:r>
              <a:rPr lang="de-AT" sz="1800" dirty="0" err="1" smtClean="0"/>
              <a:t>jpg</a:t>
            </a:r>
            <a:r>
              <a:rPr lang="de-AT" sz="1800" dirty="0" smtClean="0"/>
              <a:t>, *.</a:t>
            </a:r>
            <a:r>
              <a:rPr lang="de-AT" sz="1800" dirty="0" err="1" smtClean="0"/>
              <a:t>jps</a:t>
            </a:r>
            <a:r>
              <a:rPr lang="de-AT" sz="1800" dirty="0" smtClean="0"/>
              <a:t>, *.</a:t>
            </a:r>
            <a:r>
              <a:rPr lang="de-AT" sz="1800" dirty="0" err="1" smtClean="0"/>
              <a:t>mpo</a:t>
            </a:r>
            <a:r>
              <a:rPr lang="de-AT" sz="1800" dirty="0" smtClean="0"/>
              <a:t>)</a:t>
            </a:r>
          </a:p>
          <a:p>
            <a:pPr lvl="1"/>
            <a:r>
              <a:rPr lang="de-AT" sz="1800" dirty="0" smtClean="0"/>
              <a:t>GIF (*.</a:t>
            </a:r>
            <a:r>
              <a:rPr lang="de-AT" sz="1800" dirty="0" err="1" smtClean="0"/>
              <a:t>gif</a:t>
            </a:r>
            <a:r>
              <a:rPr lang="de-AT" sz="1800" dirty="0" smtClean="0"/>
              <a:t>), TIFF (*.</a:t>
            </a:r>
            <a:r>
              <a:rPr lang="de-AT" sz="1800" dirty="0" err="1" smtClean="0"/>
              <a:t>tif</a:t>
            </a:r>
            <a:r>
              <a:rPr lang="de-AT" sz="1800" dirty="0" smtClean="0"/>
              <a:t>), PNG (*.</a:t>
            </a:r>
            <a:r>
              <a:rPr lang="de-AT" sz="1800" dirty="0" err="1" smtClean="0"/>
              <a:t>png</a:t>
            </a:r>
            <a:r>
              <a:rPr lang="de-AT" sz="1800" dirty="0" smtClean="0"/>
              <a:t>)</a:t>
            </a:r>
            <a:endParaRPr lang="de-AT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8B7E2C-E9AA-4D2E-AE1B-BE5304082DEE}" type="slidenum">
              <a:rPr lang="de-AT" smtClean="0"/>
              <a:pPr/>
              <a:t>30</a:t>
            </a:fld>
            <a:endParaRPr lang="de-AT"/>
          </a:p>
        </p:txBody>
      </p:sp>
      <p:pic>
        <p:nvPicPr>
          <p:cNvPr id="10" name="Grafik 9" descr="Quickti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953281"/>
            <a:ext cx="1126872" cy="1131903"/>
          </a:xfrm>
          <a:prstGeom prst="rect">
            <a:avLst/>
          </a:prstGeom>
        </p:spPr>
      </p:pic>
      <p:pic>
        <p:nvPicPr>
          <p:cNvPr id="11" name="Grafik 10" descr="Windows Med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9564" y="4026308"/>
            <a:ext cx="1206725" cy="98585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08654" y="5625244"/>
            <a:ext cx="512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AT" u="none" dirty="0"/>
              <a:t>Viele weitere Formate </a:t>
            </a:r>
            <a:r>
              <a:rPr lang="de-AT" u="none" dirty="0" smtClean="0"/>
              <a:t>können mit </a:t>
            </a:r>
            <a:r>
              <a:rPr lang="de-AT" u="none" dirty="0" err="1" smtClean="0"/>
              <a:t>DirectShow</a:t>
            </a:r>
            <a:r>
              <a:rPr lang="de-AT" u="none" dirty="0" smtClean="0"/>
              <a:t>-Decodern </a:t>
            </a:r>
            <a:r>
              <a:rPr lang="de-AT" u="none" dirty="0"/>
              <a:t>von </a:t>
            </a:r>
            <a:r>
              <a:rPr lang="de-AT" u="none" dirty="0" smtClean="0"/>
              <a:t>Drittanbietern geöffnet werden.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2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3D Blu-ray-Wiedergabe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4673" y="1628775"/>
            <a:ext cx="4747767" cy="1548197"/>
          </a:xfrm>
        </p:spPr>
        <p:txBody>
          <a:bodyPr/>
          <a:lstStyle/>
          <a:p>
            <a:pPr>
              <a:spcBef>
                <a:spcPts val="240"/>
              </a:spcBef>
              <a:spcAft>
                <a:spcPts val="240"/>
              </a:spcAft>
            </a:pPr>
            <a:r>
              <a:rPr lang="de-AT" sz="1800" dirty="0" smtClean="0"/>
              <a:t>Stereoscopic Player lädt *.</a:t>
            </a:r>
            <a:r>
              <a:rPr lang="de-AT" sz="1800" dirty="0" err="1" smtClean="0"/>
              <a:t>ssif</a:t>
            </a:r>
            <a:r>
              <a:rPr lang="de-AT" sz="1800" dirty="0" smtClean="0"/>
              <a:t> Dateien</a:t>
            </a:r>
          </a:p>
          <a:p>
            <a:pPr>
              <a:spcBef>
                <a:spcPts val="240"/>
              </a:spcBef>
              <a:spcAft>
                <a:spcPts val="240"/>
              </a:spcAft>
            </a:pPr>
            <a:r>
              <a:rPr lang="de-AT" sz="1800" dirty="0" smtClean="0"/>
              <a:t>Noch keine Menü-Navigation</a:t>
            </a:r>
          </a:p>
          <a:p>
            <a:pPr>
              <a:spcBef>
                <a:spcPts val="240"/>
              </a:spcBef>
              <a:spcAft>
                <a:spcPts val="240"/>
              </a:spcAft>
            </a:pPr>
            <a:r>
              <a:rPr lang="de-AT" sz="1800" dirty="0" smtClean="0"/>
              <a:t>Entschlüsselungstool erforderlich</a:t>
            </a:r>
            <a:endParaRPr lang="de-AT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31</a:t>
            </a:fld>
            <a:endParaRPr lang="de-AT"/>
          </a:p>
        </p:txBody>
      </p:sp>
      <p:pic>
        <p:nvPicPr>
          <p:cNvPr id="6" name="Grafik 5" descr="Disc High Resolutio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40" y="1611288"/>
            <a:ext cx="1720152" cy="1720152"/>
          </a:xfrm>
          <a:prstGeom prst="rect">
            <a:avLst/>
          </a:prstGeom>
          <a:effectLst>
            <a:outerShdw blurRad="127000" dir="18900000" sy="23000" kx="-1200000" algn="bl" rotWithShape="0">
              <a:prstClr val="black">
                <a:alpha val="15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74" y="3140968"/>
            <a:ext cx="5005798" cy="3240360"/>
          </a:xfrm>
          <a:prstGeom prst="rect">
            <a:avLst/>
          </a:prstGeom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67545" y="4077072"/>
            <a:ext cx="3347130" cy="20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30000"/>
              </a:spcAft>
              <a:buSzPct val="13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10000"/>
              </a:spcBef>
              <a:spcAft>
                <a:spcPct val="10000"/>
              </a:spcAft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240"/>
              </a:spcBef>
              <a:spcAft>
                <a:spcPts val="240"/>
              </a:spcAft>
            </a:pPr>
            <a:r>
              <a:rPr lang="de-AT" sz="1800" u="none" dirty="0" err="1" smtClean="0"/>
              <a:t>AnyDVD</a:t>
            </a:r>
            <a:r>
              <a:rPr lang="de-AT" sz="1800" u="none" dirty="0" smtClean="0"/>
              <a:t> HD installieren</a:t>
            </a:r>
          </a:p>
          <a:p>
            <a:pPr>
              <a:spcBef>
                <a:spcPts val="240"/>
              </a:spcBef>
              <a:spcAft>
                <a:spcPts val="240"/>
              </a:spcAft>
            </a:pPr>
            <a:r>
              <a:rPr lang="de-AT" sz="1800" b="1" u="none" dirty="0" smtClean="0"/>
              <a:t>Datei öffnen </a:t>
            </a:r>
            <a:r>
              <a:rPr lang="de-AT" sz="1800" u="none" dirty="0" smtClean="0"/>
              <a:t>anklicken</a:t>
            </a:r>
          </a:p>
          <a:p>
            <a:pPr>
              <a:spcBef>
                <a:spcPts val="240"/>
              </a:spcBef>
              <a:spcAft>
                <a:spcPts val="240"/>
              </a:spcAft>
            </a:pPr>
            <a:r>
              <a:rPr lang="de-AT" sz="1800" u="none" dirty="0" smtClean="0"/>
              <a:t>In den Ordner </a:t>
            </a:r>
            <a:r>
              <a:rPr lang="de-AT" sz="1800" b="1" u="none" dirty="0" smtClean="0"/>
              <a:t>BDMV\ STREAM\SSIF </a:t>
            </a:r>
            <a:r>
              <a:rPr lang="de-AT" sz="1800" u="none" dirty="0" smtClean="0"/>
              <a:t>wechseln</a:t>
            </a:r>
          </a:p>
          <a:p>
            <a:pPr>
              <a:spcBef>
                <a:spcPts val="240"/>
              </a:spcBef>
              <a:spcAft>
                <a:spcPts val="240"/>
              </a:spcAft>
            </a:pPr>
            <a:r>
              <a:rPr lang="de-AT" sz="1800" u="none" dirty="0" smtClean="0"/>
              <a:t>Größte Datei auswählen</a:t>
            </a:r>
            <a:endParaRPr lang="de-AT" sz="1800" u="none" dirty="0"/>
          </a:p>
        </p:txBody>
      </p:sp>
    </p:spTree>
    <p:extLst>
      <p:ext uri="{BB962C8B-B14F-4D97-AF65-F5344CB8AC3E}">
        <p14:creationId xmlns:p14="http://schemas.microsoft.com/office/powerpoint/2010/main" val="6917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MVC-Wiedergabe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1628775"/>
            <a:ext cx="7848600" cy="1404181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AT" sz="1800" dirty="0" smtClean="0"/>
              <a:t>H.264 Multi View </a:t>
            </a:r>
            <a:r>
              <a:rPr lang="de-AT" sz="1800" dirty="0" err="1" smtClean="0"/>
              <a:t>Coding</a:t>
            </a:r>
            <a:r>
              <a:rPr lang="de-AT" sz="1800" dirty="0" smtClean="0"/>
              <a:t> (MVC) ist das 3D-Videoformat der Zukunft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AT" sz="1800" dirty="0" smtClean="0"/>
              <a:t>MVC findet bei 3D Blu-ray-Disks und 3D-Camcordern Anwendung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AT" sz="1800" dirty="0" smtClean="0"/>
              <a:t>Der Stereoscopic Player unterstützt den MVC-Codec in *.</a:t>
            </a:r>
            <a:r>
              <a:rPr lang="de-AT" sz="1800" dirty="0" err="1" smtClean="0"/>
              <a:t>ssif</a:t>
            </a:r>
            <a:r>
              <a:rPr lang="de-AT" sz="1800" dirty="0" smtClean="0"/>
              <a:t> (Blu-ray), *.</a:t>
            </a:r>
            <a:r>
              <a:rPr lang="de-AT" sz="1800" dirty="0" err="1" smtClean="0"/>
              <a:t>mts</a:t>
            </a:r>
            <a:r>
              <a:rPr lang="de-AT" sz="1800" dirty="0" smtClean="0"/>
              <a:t> (Sony), *.mp4 (JVC), *.</a:t>
            </a:r>
            <a:r>
              <a:rPr lang="de-AT" sz="1800" dirty="0" err="1" smtClean="0"/>
              <a:t>mkv</a:t>
            </a:r>
            <a:r>
              <a:rPr lang="de-AT" sz="1800" dirty="0" smtClean="0"/>
              <a:t> und *.</a:t>
            </a:r>
            <a:r>
              <a:rPr lang="de-AT" sz="1800" dirty="0" err="1" smtClean="0"/>
              <a:t>mvc</a:t>
            </a:r>
            <a:r>
              <a:rPr lang="de-AT" sz="1800" dirty="0" smtClean="0"/>
              <a:t> Dateien</a:t>
            </a:r>
            <a:endParaRPr lang="de-AT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32</a:t>
            </a:fld>
            <a:endParaRPr lang="de-AT"/>
          </a:p>
        </p:txBody>
      </p:sp>
      <p:pic>
        <p:nvPicPr>
          <p:cNvPr id="2050" name="Picture 2" descr="C:\Users\Peter\Desktop\13749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36004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eter\Desktop\gs-td1-2-op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3456384" cy="149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H.264 Multi View Coding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>
                <a:effectLst/>
              </a:rPr>
              <a:t>MVC ist eine Erweiterung des H.264/AVC </a:t>
            </a:r>
            <a:r>
              <a:rPr lang="de-AT" sz="1800" dirty="0" smtClean="0"/>
              <a:t>Industriestandards</a:t>
            </a:r>
            <a:endParaRPr lang="de-AT" sz="1800" dirty="0" smtClean="0">
              <a:effectLst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>
                <a:effectLst/>
              </a:rPr>
              <a:t>Spart ca. 50% der Datenrate der rechten Ansicht ein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AT" sz="1800" dirty="0" smtClean="0"/>
              <a:t>Nutzt die Korrelation zwischen linker und rechter Ansicht aus</a:t>
            </a:r>
            <a:endParaRPr lang="de-AT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33</a:t>
            </a:fld>
            <a:endParaRPr lang="de-AT"/>
          </a:p>
        </p:txBody>
      </p:sp>
      <p:pic>
        <p:nvPicPr>
          <p:cNvPr id="6146" name="Picture 2" descr="C:\Users\Peter\Desktop\m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693" y="3032956"/>
            <a:ext cx="5098614" cy="29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3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Peter Wimmer - 3dtv.at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297F4A-565A-43BB-8660-5B68283C652B}" type="slidenum">
              <a:rPr lang="de-AT"/>
              <a:pPr>
                <a:defRPr/>
              </a:pPr>
              <a:t>34</a:t>
            </a:fld>
            <a:endParaRPr lang="de-AT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mtClean="0"/>
              <a:t>Danke für Ihre Aufmerksamkeit</a:t>
            </a:r>
          </a:p>
        </p:txBody>
      </p:sp>
      <p:sp>
        <p:nvSpPr>
          <p:cNvPr id="20485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1584325" y="1916113"/>
            <a:ext cx="2881313" cy="24844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de-DE" sz="20000" dirty="0" smtClean="0">
                <a:solidFill>
                  <a:srgbClr val="C0C0C0"/>
                </a:solidFill>
                <a:sym typeface="Webdings" pitchFamily="18" charset="2"/>
              </a:rPr>
              <a:t></a:t>
            </a:r>
          </a:p>
        </p:txBody>
      </p:sp>
      <p:sp>
        <p:nvSpPr>
          <p:cNvPr id="20486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756150" y="2852738"/>
            <a:ext cx="3848100" cy="10810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de-DE" sz="8000" b="1" dirty="0" smtClean="0">
                <a:solidFill>
                  <a:srgbClr val="C0C0C0"/>
                </a:solidFill>
              </a:rPr>
              <a:t>Q&amp;A</a:t>
            </a:r>
          </a:p>
          <a:p>
            <a:pPr eaLnBrk="1" hangingPunct="1">
              <a:lnSpc>
                <a:spcPct val="80000"/>
              </a:lnSpc>
            </a:pPr>
            <a:endParaRPr lang="en-US" altLang="de-DE" sz="9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de-DE" sz="800" dirty="0" smtClean="0"/>
          </a:p>
        </p:txBody>
      </p: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1838325" y="4868863"/>
            <a:ext cx="52943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AT" altLang="de-DE" sz="2200" u="none"/>
              <a:t>Besuchen Sie uns auf http://www.3dtv.at!</a:t>
            </a:r>
          </a:p>
        </p:txBody>
      </p:sp>
    </p:spTree>
    <p:extLst>
      <p:ext uri="{BB962C8B-B14F-4D97-AF65-F5344CB8AC3E}">
        <p14:creationId xmlns:p14="http://schemas.microsoft.com/office/powerpoint/2010/main" val="79893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Installation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5" y="2057425"/>
            <a:ext cx="4109735" cy="266429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4</a:t>
            </a:fld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00" y="2060848"/>
            <a:ext cx="4165272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Benutzeroberfläche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5</a:t>
            </a:fld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9" y="1088740"/>
            <a:ext cx="8156963" cy="19013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1" y="3295893"/>
            <a:ext cx="457143" cy="45714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52" y="3295893"/>
            <a:ext cx="457143" cy="45714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3" y="3288524"/>
            <a:ext cx="457143" cy="45714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4" y="3897052"/>
            <a:ext cx="457143" cy="45714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7" y="3907961"/>
            <a:ext cx="457143" cy="45714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1127767" y="3358823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Wiedergabe</a:t>
            </a:r>
            <a:endParaRPr lang="de-AT" sz="1600" u="none" dirty="0"/>
          </a:p>
        </p:txBody>
      </p:sp>
      <p:sp>
        <p:nvSpPr>
          <p:cNvPr id="23" name="Textfeld 22"/>
          <p:cNvSpPr txBox="1"/>
          <p:nvPr/>
        </p:nvSpPr>
        <p:spPr>
          <a:xfrm>
            <a:off x="4026697" y="3339798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Pause</a:t>
            </a:r>
            <a:endParaRPr lang="de-AT" sz="1600" u="none" dirty="0"/>
          </a:p>
        </p:txBody>
      </p:sp>
      <p:sp>
        <p:nvSpPr>
          <p:cNvPr id="24" name="Textfeld 23"/>
          <p:cNvSpPr txBox="1"/>
          <p:nvPr/>
        </p:nvSpPr>
        <p:spPr>
          <a:xfrm>
            <a:off x="6401958" y="3349487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Stopp</a:t>
            </a:r>
            <a:endParaRPr lang="de-AT" sz="1600" u="none" dirty="0"/>
          </a:p>
        </p:txBody>
      </p:sp>
      <p:sp>
        <p:nvSpPr>
          <p:cNvPr id="25" name="Textfeld 24"/>
          <p:cNvSpPr txBox="1"/>
          <p:nvPr/>
        </p:nvSpPr>
        <p:spPr>
          <a:xfrm>
            <a:off x="1127767" y="3940957"/>
            <a:ext cx="2076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Vorige/nächste Datei</a:t>
            </a:r>
            <a:endParaRPr lang="de-AT" sz="1600" u="none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52" y="3907960"/>
            <a:ext cx="457143" cy="457143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4026697" y="3940957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Wiederholen</a:t>
            </a:r>
            <a:endParaRPr lang="de-AT" sz="1600" u="none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3" y="3907961"/>
            <a:ext cx="457143" cy="457143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6401958" y="3940957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Ordner wiedergeben</a:t>
            </a:r>
            <a:endParaRPr lang="de-AT" sz="1600" u="none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4" y="4509120"/>
            <a:ext cx="457143" cy="457143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1130611" y="4553025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err="1" smtClean="0"/>
              <a:t>Monoskopisch</a:t>
            </a:r>
            <a:endParaRPr lang="de-AT" sz="1600" u="none" dirty="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80" y="4509120"/>
            <a:ext cx="457143" cy="457143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4030426" y="4553025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Stereoskopisch</a:t>
            </a:r>
            <a:endParaRPr lang="de-AT" sz="1600" u="none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3" y="4465379"/>
            <a:ext cx="457143" cy="457143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6401958" y="4509120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Links/rechts vertauschen</a:t>
            </a:r>
            <a:endParaRPr lang="de-AT" sz="1600" u="none" dirty="0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0" y="5121188"/>
            <a:ext cx="457143" cy="457143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1127767" y="5180482"/>
            <a:ext cx="1446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Vollbildmodus</a:t>
            </a:r>
            <a:endParaRPr lang="de-AT" sz="1600" u="none" dirty="0"/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2" y="5121187"/>
            <a:ext cx="457143" cy="45714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51" y="5121188"/>
            <a:ext cx="457143" cy="457143"/>
          </a:xfrm>
          <a:prstGeom prst="rect">
            <a:avLst/>
          </a:prstGeom>
        </p:spPr>
      </p:pic>
      <p:sp>
        <p:nvSpPr>
          <p:cNvPr id="45" name="Textfeld 44"/>
          <p:cNvSpPr txBox="1"/>
          <p:nvPr/>
        </p:nvSpPr>
        <p:spPr>
          <a:xfrm>
            <a:off x="4026697" y="5179688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Parallaxe</a:t>
            </a:r>
            <a:endParaRPr lang="de-AT" sz="1600" u="none" dirty="0"/>
          </a:p>
        </p:txBody>
      </p:sp>
      <p:sp>
        <p:nvSpPr>
          <p:cNvPr id="46" name="Textfeld 45"/>
          <p:cNvSpPr txBox="1"/>
          <p:nvPr/>
        </p:nvSpPr>
        <p:spPr>
          <a:xfrm>
            <a:off x="6401958" y="5179688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Zoom</a:t>
            </a:r>
            <a:endParaRPr lang="de-AT" sz="1600" u="none" dirty="0"/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80" y="5733256"/>
            <a:ext cx="457143" cy="457143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4026696" y="579255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u="none" dirty="0" smtClean="0"/>
              <a:t>Lautstärke</a:t>
            </a:r>
            <a:endParaRPr lang="de-AT" sz="1600" u="none" dirty="0"/>
          </a:p>
        </p:txBody>
      </p:sp>
    </p:spTree>
    <p:extLst>
      <p:ext uri="{BB962C8B-B14F-4D97-AF65-F5344CB8AC3E}">
        <p14:creationId xmlns:p14="http://schemas.microsoft.com/office/powerpoint/2010/main" val="23966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Vollbildmodus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6</a:t>
            </a:fld>
            <a:endParaRPr lang="de-AT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684338"/>
            <a:ext cx="7848600" cy="4414837"/>
          </a:xfrm>
        </p:spPr>
      </p:pic>
    </p:spTree>
    <p:extLst>
      <p:ext uri="{BB962C8B-B14F-4D97-AF65-F5344CB8AC3E}">
        <p14:creationId xmlns:p14="http://schemas.microsoft.com/office/powerpoint/2010/main" val="5086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Vollbildmodus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7</a:t>
            </a:fld>
            <a:endParaRPr lang="de-AT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684338"/>
            <a:ext cx="7848600" cy="4414837"/>
          </a:xfrm>
        </p:spPr>
      </p:pic>
    </p:spTree>
    <p:extLst>
      <p:ext uri="{BB962C8B-B14F-4D97-AF65-F5344CB8AC3E}">
        <p14:creationId xmlns:p14="http://schemas.microsoft.com/office/powerpoint/2010/main" val="422524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Vollbildmodus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684338"/>
            <a:ext cx="7848600" cy="4414837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2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Stereoskopischer Vollbildmodus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684338"/>
            <a:ext cx="7848600" cy="4414837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Peter Wimmer - 3dtv.at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45245-1175-4F6E-B323-0DB296C0AECC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480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Application>Microsoft Office PowerPoint</Application>
  <PresentationFormat>Bildschirmpräsentation (4:3)</PresentationFormat>
  <Paragraphs>319</Paragraphs>
  <Slides>34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Standarddesign</vt:lpstr>
      <vt:lpstr>Stereoscopic Player: Ein Überblick</vt:lpstr>
      <vt:lpstr>Stereoscopic Player</vt:lpstr>
      <vt:lpstr>Was ist neu?</vt:lpstr>
      <vt:lpstr>Installation</vt:lpstr>
      <vt:lpstr>Benutzeroberfläche</vt:lpstr>
      <vt:lpstr>Vollbildmodus</vt:lpstr>
      <vt:lpstr>Vollbildmodus</vt:lpstr>
      <vt:lpstr>Vollbildmodus</vt:lpstr>
      <vt:lpstr>Stereoskopischer Vollbildmodus</vt:lpstr>
      <vt:lpstr>Untertitel</vt:lpstr>
      <vt:lpstr>3D-Wiedergabe</vt:lpstr>
      <vt:lpstr>Echtzeitkonvertierung</vt:lpstr>
      <vt:lpstr>Stereoscopic Player Menüs</vt:lpstr>
      <vt:lpstr>Formatauswahl</vt:lpstr>
      <vt:lpstr>Stereoskopische Metadaten</vt:lpstr>
      <vt:lpstr>Stereoskopische Metadaten erzeugen</vt:lpstr>
      <vt:lpstr>3D-Formaterkennung mittels Dateisuffix</vt:lpstr>
      <vt:lpstr>Wiedergabemethoden</vt:lpstr>
      <vt:lpstr>Stereoscopic Player Wiedergabemethoden</vt:lpstr>
      <vt:lpstr>Stereoscopic Player Wiedergabemethoden</vt:lpstr>
      <vt:lpstr>Stereoscopic Player Wiedergabemethoden</vt:lpstr>
      <vt:lpstr>Oculus Rift</vt:lpstr>
      <vt:lpstr>Autostereoskopische Bildschirme</vt:lpstr>
      <vt:lpstr>Typen autostereoskopischer Bildschirme</vt:lpstr>
      <vt:lpstr>Formate für Multi-Viewer-Displays</vt:lpstr>
      <vt:lpstr>Stereoscopic Player Wiedergabemethoden</vt:lpstr>
      <vt:lpstr>Stereoscopic Player Wiedergabemethoden</vt:lpstr>
      <vt:lpstr>Linsenkalibrierung</vt:lpstr>
      <vt:lpstr>Linsenkalibrierung</vt:lpstr>
      <vt:lpstr>Unterstützte Dateiformate</vt:lpstr>
      <vt:lpstr>3D Blu-ray-Wiedergabe</vt:lpstr>
      <vt:lpstr>MVC-Wiedergabe</vt:lpstr>
      <vt:lpstr>H.264 Multi View Coding</vt:lpstr>
      <vt:lpstr>Danke für Ihre Aufmerksamkeit</vt:lpstr>
    </vt:vector>
  </TitlesOfParts>
  <Company>3dtv.at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Stereoscopic Player and Stereoscopic Multiplexer</dc:title>
  <dc:creator>Peter Wimmer</dc:creator>
  <cp:lastModifiedBy>Peter Wimmer</cp:lastModifiedBy>
  <cp:revision>589</cp:revision>
  <dcterms:created xsi:type="dcterms:W3CDTF">2006-11-01T22:04:50Z</dcterms:created>
  <dcterms:modified xsi:type="dcterms:W3CDTF">2014-11-17T22:43:12Z</dcterms:modified>
</cp:coreProperties>
</file>